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324" r:id="rId2"/>
    <p:sldId id="256" r:id="rId3"/>
    <p:sldId id="325" r:id="rId4"/>
    <p:sldId id="309" r:id="rId5"/>
    <p:sldId id="310" r:id="rId6"/>
    <p:sldId id="311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19" r:id="rId15"/>
    <p:sldId id="320" r:id="rId16"/>
    <p:sldId id="321" r:id="rId17"/>
    <p:sldId id="323" r:id="rId18"/>
    <p:sldId id="278" r:id="rId19"/>
    <p:sldId id="276" r:id="rId20"/>
    <p:sldId id="284" r:id="rId21"/>
    <p:sldId id="285" r:id="rId22"/>
    <p:sldId id="307" r:id="rId23"/>
    <p:sldId id="294" r:id="rId24"/>
    <p:sldId id="286" r:id="rId25"/>
    <p:sldId id="291" r:id="rId26"/>
    <p:sldId id="292" r:id="rId27"/>
    <p:sldId id="288" r:id="rId28"/>
    <p:sldId id="295" r:id="rId29"/>
    <p:sldId id="289" r:id="rId30"/>
    <p:sldId id="296" r:id="rId31"/>
    <p:sldId id="298" r:id="rId32"/>
    <p:sldId id="299" r:id="rId33"/>
    <p:sldId id="283" r:id="rId34"/>
    <p:sldId id="301" r:id="rId35"/>
    <p:sldId id="302" r:id="rId36"/>
    <p:sldId id="303" r:id="rId37"/>
    <p:sldId id="271" r:id="rId3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31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9A"/>
    <a:srgbClr val="002776"/>
    <a:srgbClr val="01316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431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2040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66B1AB-DB46-4F9D-8881-E21D57FA65D2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6D65C47-30DF-489E-95F1-06C6199677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837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B01EB84-99E5-4C32-9255-DD6B2B0A8E68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ru-R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F84A80-5288-407C-A822-8E20B85F02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86813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B4522A-F1E2-4A7C-A651-3683E267EC5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2716017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142984"/>
            <a:ext cx="7858180" cy="1470025"/>
          </a:xfrm>
        </p:spPr>
        <p:txBody>
          <a:bodyPr/>
          <a:lstStyle>
            <a:lvl1pPr>
              <a:defRPr baseline="0">
                <a:ea typeface="+mj-ea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72" y="3071810"/>
            <a:ext cx="8001056" cy="642942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29291-5368-4007-83D2-078FD6D4A33D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94563-2A84-4473-9034-85CA9C9710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507EE-DF11-4C99-B401-18194358287A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53EC9-E019-46E3-A90A-E731B85A13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FBB06-E09A-473A-9508-B9534B1620CA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C56A8-3BFE-4510-A637-B0BA2236E6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54F7E-2929-49BC-A70A-8F8911495FA7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4503A7-1507-4A17-A3DF-F59243A1A3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95D21-62E1-443B-B50B-00E86668002B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303BB-648E-405F-873E-8B780A077C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B76A6-B684-447E-B623-5AF4BAF1AA0B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41EDE-3BEF-431A-BA0B-B4486C596F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77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77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42D67-5DCD-4DEE-8995-67118906C43E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B3D9A-A99D-4D99-A17B-B2AFC3762C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2490B-E756-44A0-B6FC-D88DF4E1509F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C5192-1458-44FE-A5F1-319DA9D2C8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20B74-FA2C-4189-B364-A9A233DF6CBB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7ADEA-DDE1-423B-8AFA-37C75C831B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4DF18-F0DB-4987-80AD-CDF6DAD9FD2E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47BE3-EEB5-49E6-AAE9-ECA801A4EF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9AC44-5369-4009-A889-35251F33B6BB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94C6B-EB64-416C-8DA6-A71FA2C40A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2060"/>
                </a:solidFill>
                <a:latin typeface="+mn-lt"/>
              </a:defRPr>
            </a:lvl1pPr>
          </a:lstStyle>
          <a:p>
            <a:pPr>
              <a:defRPr/>
            </a:pPr>
            <a:fld id="{62C38F71-454B-4DE0-A530-DEA88FBF3FBA}" type="datetimeFigureOut">
              <a:rPr lang="ru-RU"/>
              <a:pPr>
                <a:defRPr/>
              </a:pPr>
              <a:t>22.03.2021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2060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2060"/>
                </a:solidFill>
                <a:latin typeface="+mn-lt"/>
              </a:defRPr>
            </a:lvl1pPr>
          </a:lstStyle>
          <a:p>
            <a:pPr>
              <a:defRPr/>
            </a:pPr>
            <a:fld id="{28A73C8C-98AA-4AAA-979C-F7949325F5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 advClick="0" advTm="10000"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ln w="1905">
            <a:solidFill>
              <a:schemeClr val="bg1">
                <a:lumMod val="95000"/>
              </a:schemeClr>
            </a:solidFill>
          </a:ln>
          <a:solidFill>
            <a:srgbClr val="00339A"/>
          </a:solidFill>
          <a:effectLst>
            <a:innerShdw blurRad="69850" dist="43180" dir="5400000">
              <a:srgbClr val="000000">
                <a:alpha val="65000"/>
              </a:srgbClr>
            </a:innerShdw>
          </a:effectLst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9A"/>
          </a:solidFill>
          <a:latin typeface="Franklin Gothic Medium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9A"/>
          </a:solidFill>
          <a:latin typeface="Franklin Gothic Medium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9A"/>
          </a:solidFill>
          <a:latin typeface="Franklin Gothic Medium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9A"/>
          </a:solidFill>
          <a:latin typeface="Franklin Gothic Medium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339A"/>
          </a:solidFill>
          <a:latin typeface="Franklin Gothic Medium" pitchFamily="34" charset="0"/>
          <a:cs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339A"/>
          </a:solidFill>
          <a:latin typeface="Franklin Gothic Medium" pitchFamily="34" charset="0"/>
          <a:cs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339A"/>
          </a:solidFill>
          <a:latin typeface="Franklin Gothic Medium" pitchFamily="34" charset="0"/>
          <a:cs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339A"/>
          </a:solidFill>
          <a:latin typeface="Franklin Gothic Medium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 kern="1200">
          <a:solidFill>
            <a:srgbClr val="48322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800" kern="1200">
          <a:solidFill>
            <a:srgbClr val="483226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400" kern="1200">
          <a:solidFill>
            <a:srgbClr val="483226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000" kern="1200">
          <a:solidFill>
            <a:srgbClr val="483226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 kern="1200">
          <a:solidFill>
            <a:srgbClr val="48322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8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6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4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png"/><Relationship Id="rId7" Type="http://schemas.openxmlformats.org/officeDocument/2006/relationships/image" Target="../media/image47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420889"/>
            <a:ext cx="7772400" cy="165618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Моя педагогическая находка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404665"/>
            <a:ext cx="8171185" cy="1368151"/>
          </a:xfrm>
        </p:spPr>
        <p:txBody>
          <a:bodyPr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образовательное учреждение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«Начальная школа-детский сад №68»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47864" y="5157192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ВЫПОЛНИЛА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ЛЕТИФОВА.З.Н.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1720598"/>
      </p:ext>
    </p:extLst>
  </p:cSld>
  <p:clrMapOvr>
    <a:masterClrMapping/>
  </p:clrMapOvr>
  <p:transition advClick="0" advTm="10000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20880" cy="1858218"/>
          </a:xfrm>
        </p:spPr>
        <p:txBody>
          <a:bodyPr>
            <a:normAutofit fontScale="90000"/>
          </a:bodyPr>
          <a:lstStyle/>
          <a:p>
            <a:r>
              <a:rPr lang="ru-RU" sz="2200" dirty="0">
                <a:ln>
                  <a:noFill/>
                </a:ln>
                <a:solidFill>
                  <a:prstClr val="black"/>
                </a:solidFill>
                <a:effectLst/>
                <a:latin typeface="Times New Roman"/>
              </a:rPr>
              <a:t>Гипотеза</a:t>
            </a:r>
            <a:r>
              <a:rPr lang="ru-RU" sz="2200" b="0" dirty="0">
                <a:ln>
                  <a:noFill/>
                </a:ln>
                <a:solidFill>
                  <a:prstClr val="black"/>
                </a:solidFill>
                <a:effectLst/>
                <a:latin typeface="Times New Roman"/>
              </a:rPr>
              <a:t> – мы предполагаем ,что про процесс развития мелкой моторики </a:t>
            </a:r>
            <a:r>
              <a:rPr lang="ru-RU" sz="2400" b="0" dirty="0">
                <a:ln>
                  <a:noFill/>
                </a:ln>
                <a:solidFill>
                  <a:prstClr val="black"/>
                </a:solidFill>
                <a:effectLst/>
                <a:latin typeface="Times New Roman"/>
              </a:rPr>
              <a:t>ребёнка будет более эффективным при регулярной и разнообразной организации деятельности, построенной с учётом особенностей развития у дошкольников, и будет быстрее развиваться при соблюдении следующих </a:t>
            </a:r>
            <a:r>
              <a:rPr lang="ru-RU" sz="2400" i="1" u="sng" dirty="0">
                <a:ln>
                  <a:noFill/>
                </a:ln>
                <a:solidFill>
                  <a:prstClr val="black"/>
                </a:solidFill>
                <a:effectLst/>
                <a:latin typeface="Times New Roman"/>
              </a:rPr>
              <a:t>условий</a:t>
            </a:r>
            <a:r>
              <a:rPr lang="ru-RU" sz="2400" b="0" dirty="0">
                <a:ln>
                  <a:noFill/>
                </a:ln>
                <a:solidFill>
                  <a:prstClr val="black"/>
                </a:solidFill>
                <a:effectLst/>
                <a:latin typeface="Times New Roman"/>
              </a:rPr>
              <a:t>, если:</a:t>
            </a:r>
            <a:endParaRPr lang="ru-RU" sz="9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/>
          <a:lstStyle/>
          <a:p>
            <a:pPr lvl="1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prstClr val="black"/>
                </a:solidFill>
                <a:latin typeface="Times New Roman"/>
              </a:rPr>
              <a:t>систематически и целенаправленно организовывать работу по развитию мелкой моторики в соответствии с возрастом и учётом уровня физического развития малыша</a:t>
            </a:r>
            <a:r>
              <a:rPr lang="ru-RU" sz="2200" dirty="0" smtClean="0">
                <a:solidFill>
                  <a:prstClr val="black"/>
                </a:solidFill>
                <a:latin typeface="Times New Roman"/>
              </a:rPr>
              <a:t>.</a:t>
            </a:r>
            <a:endParaRPr lang="ru-RU" sz="2200" dirty="0">
              <a:solidFill>
                <a:prstClr val="black"/>
              </a:solidFill>
              <a:latin typeface="Times New Roman"/>
            </a:endParaRPr>
          </a:p>
          <a:p>
            <a:pPr lvl="1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prstClr val="black"/>
                </a:solidFill>
                <a:latin typeface="Times New Roman"/>
              </a:rPr>
              <a:t>использовать методы и приемы, вызывающие у детей интерес к различным видам детской деятельности</a:t>
            </a:r>
            <a:r>
              <a:rPr lang="ru-RU" sz="2200" dirty="0" smtClean="0">
                <a:solidFill>
                  <a:prstClr val="black"/>
                </a:solidFill>
                <a:latin typeface="Times New Roman"/>
              </a:rPr>
              <a:t>.</a:t>
            </a:r>
            <a:endParaRPr lang="ru-RU" sz="2200" dirty="0">
              <a:solidFill>
                <a:prstClr val="black"/>
              </a:solidFill>
              <a:latin typeface="Times New Roman"/>
            </a:endParaRPr>
          </a:p>
          <a:p>
            <a:pPr lvl="1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prstClr val="black"/>
                </a:solidFill>
                <a:latin typeface="Times New Roman"/>
              </a:rPr>
              <a:t>осуществлять индивидуальный и дифференцированный подход в работе по мелкой моторике.</a:t>
            </a:r>
          </a:p>
          <a:p>
            <a:pPr lvl="0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endParaRPr lang="ru-RU" sz="2700" dirty="0">
              <a:solidFill>
                <a:prstClr val="black"/>
              </a:solidFill>
              <a:latin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46136044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052736"/>
            <a:ext cx="7772400" cy="5544616"/>
          </a:xfrm>
        </p:spPr>
        <p:txBody>
          <a:bodyPr/>
          <a:lstStyle/>
          <a:p>
            <a:pPr lvl="0" algn="just" eaLnBrk="1" fontAlgn="auto" hangingPunct="1">
              <a:spcAft>
                <a:spcPts val="0"/>
              </a:spcAft>
            </a:pPr>
            <a:r>
              <a:rPr lang="ru-RU" sz="1800" b="1" u="sng" dirty="0">
                <a:solidFill>
                  <a:prstClr val="black"/>
                </a:solidFill>
                <a:latin typeface="Times New Roman"/>
              </a:rPr>
              <a:t>1 этап: (Диагностический)</a:t>
            </a:r>
            <a:endParaRPr lang="ru-RU" sz="1800" dirty="0">
              <a:solidFill>
                <a:prstClr val="black"/>
              </a:solidFill>
              <a:latin typeface="Times New Roman"/>
            </a:endParaRPr>
          </a:p>
          <a:p>
            <a:pPr lvl="0" algn="just" eaLnBrk="1" fontAlgn="auto" hangingPunct="1">
              <a:spcAft>
                <a:spcPts val="0"/>
              </a:spcAft>
            </a:pPr>
            <a:r>
              <a:rPr lang="ru-RU" sz="1800" dirty="0">
                <a:solidFill>
                  <a:prstClr val="black"/>
                </a:solidFill>
                <a:latin typeface="Times New Roman"/>
              </a:rPr>
              <a:t>А) Мониторинг уровня развития мелкой моторики руки </a:t>
            </a:r>
          </a:p>
          <a:p>
            <a:pPr lvl="0" algn="just" eaLnBrk="1" fontAlgn="auto" hangingPunct="1">
              <a:spcAft>
                <a:spcPts val="0"/>
              </a:spcAft>
            </a:pPr>
            <a:r>
              <a:rPr lang="ru-RU" sz="1800" dirty="0">
                <a:solidFill>
                  <a:prstClr val="black"/>
                </a:solidFill>
                <a:latin typeface="Times New Roman"/>
              </a:rPr>
              <a:t>Б) Анкетирование родителей с целью выявить компетентность родителей по данной теме.</a:t>
            </a:r>
          </a:p>
          <a:p>
            <a:pPr lvl="0" algn="just" eaLnBrk="1" fontAlgn="auto" hangingPunct="1">
              <a:spcAft>
                <a:spcPts val="0"/>
              </a:spcAft>
            </a:pPr>
            <a:r>
              <a:rPr lang="ru-RU" sz="1800" b="1" u="sng" dirty="0">
                <a:solidFill>
                  <a:prstClr val="black"/>
                </a:solidFill>
                <a:latin typeface="Times New Roman"/>
              </a:rPr>
              <a:t>2 этап: (Формирующий)</a:t>
            </a:r>
            <a:endParaRPr lang="ru-RU" sz="1800" dirty="0">
              <a:solidFill>
                <a:prstClr val="black"/>
              </a:solidFill>
              <a:latin typeface="Times New Roman"/>
            </a:endParaRPr>
          </a:p>
          <a:p>
            <a:pPr lvl="0" algn="just" eaLnBrk="1" fontAlgn="auto" hangingPunct="1">
              <a:spcAft>
                <a:spcPts val="0"/>
              </a:spcAft>
            </a:pPr>
            <a:r>
              <a:rPr lang="ru-RU" sz="1800" dirty="0">
                <a:solidFill>
                  <a:prstClr val="black"/>
                </a:solidFill>
                <a:latin typeface="Times New Roman"/>
              </a:rPr>
              <a:t>1)Изучить научно-методическую литературы по теме: «Развитие мелкой моторики младших дошкольников», изучить авторскую программу И.А. Лыковой «Цветные    ладошки» для детей младшего дошкольного возраста;</a:t>
            </a:r>
          </a:p>
          <a:p>
            <a:pPr lvl="0" algn="just" eaLnBrk="1" fontAlgn="auto" hangingPunct="1">
              <a:spcAft>
                <a:spcPts val="0"/>
              </a:spcAft>
            </a:pPr>
            <a:r>
              <a:rPr lang="ru-RU" sz="1800" dirty="0">
                <a:solidFill>
                  <a:prstClr val="black"/>
                </a:solidFill>
                <a:latin typeface="Times New Roman"/>
              </a:rPr>
              <a:t>2)Составить картотеку игр для развития мелкой моторики детей младшего дошкольного возраста, разработать перспективный план работы по развитию мелкой моторики на текущий учебный год для детей младшего дошкольного возраста, подобрать наглядно-информационный и консультативный материал для родителей.</a:t>
            </a:r>
          </a:p>
          <a:p>
            <a:pPr lvl="0" algn="just" eaLnBrk="1" fontAlgn="auto" hangingPunct="1">
              <a:spcAft>
                <a:spcPts val="0"/>
              </a:spcAft>
            </a:pPr>
            <a:r>
              <a:rPr lang="ru-RU" sz="1800" b="1" u="sng" dirty="0">
                <a:solidFill>
                  <a:prstClr val="black"/>
                </a:solidFill>
                <a:latin typeface="Times New Roman"/>
              </a:rPr>
              <a:t>3 этап:(Заключительный)</a:t>
            </a:r>
            <a:r>
              <a:rPr lang="ru-RU" sz="1800" dirty="0">
                <a:solidFill>
                  <a:prstClr val="black"/>
                </a:solidFill>
                <a:latin typeface="Times New Roman"/>
              </a:rPr>
              <a:t> </a:t>
            </a:r>
          </a:p>
          <a:p>
            <a:pPr lvl="0" algn="just" eaLnBrk="1" fontAlgn="auto" hangingPunct="1">
              <a:spcAft>
                <a:spcPts val="0"/>
              </a:spcAft>
            </a:pPr>
            <a:r>
              <a:rPr lang="ru-RU" sz="1800" dirty="0">
                <a:solidFill>
                  <a:prstClr val="black"/>
                </a:solidFill>
                <a:latin typeface="Times New Roman"/>
              </a:rPr>
              <a:t>Анализ результатов проделанной работы. </a:t>
            </a:r>
          </a:p>
          <a:p>
            <a:pPr lvl="0" algn="just" eaLnBrk="1" fontAlgn="auto" hangingPunct="1">
              <a:spcAft>
                <a:spcPts val="0"/>
              </a:spcAft>
            </a:pPr>
            <a:r>
              <a:rPr lang="ru-RU" sz="1800" dirty="0">
                <a:solidFill>
                  <a:prstClr val="black"/>
                </a:solidFill>
                <a:latin typeface="Times New Roman"/>
              </a:rPr>
              <a:t>Диагностика развития мелкой моторики на конец работы, подведение итогов.</a:t>
            </a:r>
            <a:br>
              <a:rPr lang="ru-RU" sz="1800" dirty="0">
                <a:solidFill>
                  <a:prstClr val="black"/>
                </a:solidFill>
                <a:latin typeface="Times New Roman"/>
              </a:rPr>
            </a:br>
            <a:endParaRPr lang="ru-RU" sz="1800" b="1" dirty="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548680"/>
            <a:ext cx="2865368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6408116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n>
                  <a:noFill/>
                </a:ln>
                <a:solidFill>
                  <a:prstClr val="black"/>
                </a:solidFill>
                <a:effectLst/>
                <a:latin typeface="Times New Roman"/>
              </a:rPr>
              <a:t>Средства развития мелкой моторики</a:t>
            </a:r>
            <a:r>
              <a:rPr lang="ru-RU" sz="2400" u="sng" dirty="0">
                <a:ln>
                  <a:noFill/>
                </a:ln>
                <a:solidFill>
                  <a:prstClr val="black"/>
                </a:solidFill>
                <a:effectLst/>
                <a:latin typeface="Times New Roman"/>
              </a:rPr>
              <a:t/>
            </a:r>
            <a:br>
              <a:rPr lang="ru-RU" sz="2400" u="sng" dirty="0">
                <a:ln>
                  <a:noFill/>
                </a:ln>
                <a:solidFill>
                  <a:prstClr val="black"/>
                </a:solidFill>
                <a:effectLst/>
                <a:latin typeface="Times New Roman"/>
              </a:rPr>
            </a:br>
            <a:endParaRPr lang="ru-RU" sz="1800" dirty="0"/>
          </a:p>
        </p:txBody>
      </p:sp>
      <p:sp>
        <p:nvSpPr>
          <p:cNvPr id="4" name="Шестиугольник 3"/>
          <p:cNvSpPr/>
          <p:nvPr/>
        </p:nvSpPr>
        <p:spPr>
          <a:xfrm>
            <a:off x="1373627" y="1988840"/>
            <a:ext cx="1879056" cy="1224136"/>
          </a:xfrm>
          <a:prstGeom prst="hex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Пластилин</a:t>
            </a:r>
          </a:p>
        </p:txBody>
      </p:sp>
      <p:sp>
        <p:nvSpPr>
          <p:cNvPr id="5" name="Шестиугольник 4"/>
          <p:cNvSpPr/>
          <p:nvPr/>
        </p:nvSpPr>
        <p:spPr>
          <a:xfrm>
            <a:off x="3707904" y="1988840"/>
            <a:ext cx="1836205" cy="1224136"/>
          </a:xfrm>
          <a:prstGeom prst="hex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Природный материал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6084168" y="2060848"/>
            <a:ext cx="1751366" cy="1152128"/>
          </a:xfrm>
          <a:prstGeom prst="hex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/>
              </a:rPr>
              <a:t>Бумага</a:t>
            </a:r>
          </a:p>
        </p:txBody>
      </p:sp>
      <p:sp>
        <p:nvSpPr>
          <p:cNvPr id="7" name="Шестиугольник 6"/>
          <p:cNvSpPr/>
          <p:nvPr/>
        </p:nvSpPr>
        <p:spPr>
          <a:xfrm>
            <a:off x="1403648" y="3428939"/>
            <a:ext cx="1849034" cy="1152128"/>
          </a:xfrm>
          <a:prstGeom prst="hex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Крупа, бусы, пуговицы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Шестиугольник 9"/>
          <p:cNvSpPr/>
          <p:nvPr/>
        </p:nvSpPr>
        <p:spPr>
          <a:xfrm>
            <a:off x="3845458" y="3428939"/>
            <a:ext cx="1836204" cy="1224197"/>
          </a:xfrm>
          <a:prstGeom prst="hex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Нитки, тесьма, веревки, шнуровки, ткани </a:t>
            </a:r>
          </a:p>
        </p:txBody>
      </p:sp>
      <p:sp>
        <p:nvSpPr>
          <p:cNvPr id="11" name="Шестиугольник 10"/>
          <p:cNvSpPr/>
          <p:nvPr/>
        </p:nvSpPr>
        <p:spPr>
          <a:xfrm>
            <a:off x="6084169" y="3448141"/>
            <a:ext cx="1751366" cy="1224197"/>
          </a:xfrm>
          <a:prstGeom prst="hex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Куклы</a:t>
            </a:r>
          </a:p>
        </p:txBody>
      </p:sp>
      <p:sp>
        <p:nvSpPr>
          <p:cNvPr id="12" name="Шестиугольник 11"/>
          <p:cNvSpPr/>
          <p:nvPr/>
        </p:nvSpPr>
        <p:spPr>
          <a:xfrm>
            <a:off x="1373626" y="4763629"/>
            <a:ext cx="1879055" cy="1296144"/>
          </a:xfrm>
          <a:prstGeom prst="hex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есок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Шестиугольник 12"/>
          <p:cNvSpPr/>
          <p:nvPr/>
        </p:nvSpPr>
        <p:spPr>
          <a:xfrm>
            <a:off x="3845458" y="4869099"/>
            <a:ext cx="1698650" cy="1257064"/>
          </a:xfrm>
          <a:prstGeom prst="hex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auto">
              <a:spcBef>
                <a:spcPct val="50000"/>
              </a:spcBef>
              <a:spcAft>
                <a:spcPts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/>
              </a:rPr>
              <a:t>Карандаши </a:t>
            </a:r>
            <a:r>
              <a:rPr lang="ru-RU" sz="1600" dirty="0">
                <a:solidFill>
                  <a:schemeClr val="tx1"/>
                </a:solidFill>
                <a:latin typeface="Times New Roman"/>
              </a:rPr>
              <a:t>счетные палочки</a:t>
            </a:r>
          </a:p>
        </p:txBody>
      </p:sp>
      <p:sp>
        <p:nvSpPr>
          <p:cNvPr id="14" name="Шестиугольник 13"/>
          <p:cNvSpPr/>
          <p:nvPr/>
        </p:nvSpPr>
        <p:spPr>
          <a:xfrm>
            <a:off x="6084168" y="4941168"/>
            <a:ext cx="1751366" cy="1188173"/>
          </a:xfrm>
          <a:prstGeom prst="hex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auto">
              <a:spcBef>
                <a:spcPct val="50000"/>
              </a:spcBef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/>
              </a:rPr>
              <a:t>Вода</a:t>
            </a:r>
          </a:p>
        </p:txBody>
      </p:sp>
    </p:spTree>
    <p:extLst>
      <p:ext uri="{BB962C8B-B14F-4D97-AF65-F5344CB8AC3E}">
        <p14:creationId xmlns:p14="http://schemas.microsoft.com/office/powerpoint/2010/main" xmlns="" val="2214718115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30426"/>
          </a:xfrm>
        </p:spPr>
        <p:txBody>
          <a:bodyPr>
            <a:normAutofit/>
          </a:bodyPr>
          <a:lstStyle/>
          <a:p>
            <a:r>
              <a:rPr lang="ru-RU" sz="2000" b="0" dirty="0">
                <a:ln>
                  <a:noFill/>
                </a:ln>
                <a:solidFill>
                  <a:prstClr val="black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Уже грудному младенцу можно массировать пальчики (пальчиковая гимнастика), воздействуя тем самым на активные точки, связанные с корой головного мозга. В раннем и младшем дошкольном возрасте нужно выполнять простые упражнения, сопровождаемые стихотворным текстом, не забывать о развитии элементарных навыков самообслуживания: застегивать и расстегивать пуговицы, завязывать шнурки и </a:t>
            </a:r>
            <a:r>
              <a:rPr lang="ru-RU" sz="2000" b="0" dirty="0" smtClean="0">
                <a:ln>
                  <a:noFill/>
                </a:ln>
                <a:solidFill>
                  <a:prstClr val="black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т.д. В </a:t>
            </a:r>
            <a:r>
              <a:rPr lang="ru-RU" sz="2000" b="0" dirty="0">
                <a:ln>
                  <a:noFill/>
                </a:ln>
                <a:solidFill>
                  <a:prstClr val="black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старшем дошкольном возрасте работа по развитию мелкой моторики и координации движений руки должна стать важной часть подготовки к школе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005064"/>
            <a:ext cx="2952381" cy="25523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152177743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i="1" dirty="0">
                <a:ln>
                  <a:noFill/>
                </a:ln>
                <a:solidFill>
                  <a:srgbClr val="FF0000"/>
                </a:solidFill>
                <a:effectLst/>
                <a:latin typeface="Times New Roman"/>
              </a:rPr>
              <a:t>Методы: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4744" y="1600200"/>
            <a:ext cx="1626976" cy="38884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словесный</a:t>
            </a:r>
          </a:p>
          <a:p>
            <a:pPr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/>
          </a:p>
          <a:p>
            <a:pPr algn="ctr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Объяснение</a:t>
            </a:r>
          </a:p>
          <a:p>
            <a:pPr algn="ctr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рассказ</a:t>
            </a:r>
          </a:p>
          <a:p>
            <a:pPr algn="ctr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вопрос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20684" y="1622783"/>
            <a:ext cx="1960547" cy="38884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300" b="1" dirty="0">
                <a:solidFill>
                  <a:prstClr val="black"/>
                </a:solidFill>
                <a:latin typeface="Times New Roman"/>
              </a:rPr>
              <a:t>наглядно-действенный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endParaRPr lang="ru-RU" sz="2300" b="1" dirty="0">
              <a:solidFill>
                <a:prstClr val="black"/>
              </a:solidFill>
              <a:latin typeface="Times New Roman"/>
            </a:endParaRP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</a:rPr>
              <a:t>Смотрят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prstClr val="black"/>
                </a:solidFill>
                <a:latin typeface="Times New Roman"/>
              </a:rPr>
              <a:t> берут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prstClr val="black"/>
                </a:solidFill>
                <a:latin typeface="Times New Roman"/>
              </a:rPr>
              <a:t> щупают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prstClr val="black"/>
                </a:solidFill>
                <a:latin typeface="Times New Roman"/>
              </a:rPr>
              <a:t> действуют с        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/>
              </a:rPr>
              <a:t>   предметами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50196" y="1600200"/>
            <a:ext cx="2129104" cy="38884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игровой  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метод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dirty="0"/>
              <a:t>  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Дидактические  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  игры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игровые   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  упражнения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обыгрывание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сюрпризный    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  момент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решение  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  маленьких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  проблем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948264" y="1600200"/>
            <a:ext cx="1770992" cy="38884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prstClr val="black"/>
                </a:solidFill>
                <a:latin typeface="Times New Roman"/>
              </a:rPr>
              <a:t>практический метод</a:t>
            </a:r>
          </a:p>
          <a:p>
            <a:pPr marL="0" lvl="1" algn="ctr" fontAlgn="auto">
              <a:spcBef>
                <a:spcPts val="0"/>
              </a:spcBef>
              <a:spcAft>
                <a:spcPts val="0"/>
              </a:spcAft>
            </a:pPr>
            <a:endParaRPr lang="ru-RU" sz="2400" b="1" dirty="0">
              <a:solidFill>
                <a:prstClr val="black"/>
              </a:solidFill>
              <a:latin typeface="Times New Roman"/>
            </a:endParaRP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>
                <a:solidFill>
                  <a:prstClr val="black"/>
                </a:solidFill>
                <a:latin typeface="Times New Roman"/>
              </a:rPr>
              <a:t> ( все усвоенные знания) </a:t>
            </a:r>
          </a:p>
        </p:txBody>
      </p:sp>
    </p:spTree>
    <p:extLst>
      <p:ext uri="{BB962C8B-B14F-4D97-AF65-F5344CB8AC3E}">
        <p14:creationId xmlns:p14="http://schemas.microsoft.com/office/powerpoint/2010/main" xmlns="" val="586276431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0" i="1" dirty="0">
                <a:ln>
                  <a:noFill/>
                </a:ln>
                <a:solidFill>
                  <a:srgbClr val="FF0000"/>
                </a:solidFill>
                <a:effectLst/>
                <a:latin typeface="Times New Roman"/>
              </a:rPr>
              <a:t>Приёмы работы: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систематичность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последовательность-(от простого к сложному)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все игры и упражнения должны проводиться по желанию ребёнка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недопустимо переутомление ребёнка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08852834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0" i="1" dirty="0">
                <a:ln>
                  <a:noFill/>
                </a:ln>
                <a:solidFill>
                  <a:srgbClr val="FF0000"/>
                </a:solidFill>
                <a:effectLst/>
                <a:latin typeface="Times New Roman"/>
              </a:rPr>
              <a:t>Основные принципы: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4000" i="1" dirty="0">
                <a:solidFill>
                  <a:prstClr val="black"/>
                </a:solidFill>
                <a:latin typeface="Times New Roman"/>
              </a:rPr>
              <a:t>принцип доступности </a:t>
            </a:r>
          </a:p>
          <a:p>
            <a:pPr lvl="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4000" i="1" dirty="0">
                <a:solidFill>
                  <a:prstClr val="black"/>
                </a:solidFill>
                <a:latin typeface="Times New Roman"/>
              </a:rPr>
              <a:t>принцип гуманности</a:t>
            </a:r>
          </a:p>
          <a:p>
            <a:pPr lvl="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4000" i="1" dirty="0">
                <a:solidFill>
                  <a:prstClr val="black"/>
                </a:solidFill>
                <a:latin typeface="Times New Roman"/>
              </a:rPr>
              <a:t>принцип деятельности</a:t>
            </a:r>
          </a:p>
          <a:p>
            <a:pPr lvl="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4000" i="1" dirty="0">
                <a:solidFill>
                  <a:prstClr val="black"/>
                </a:solidFill>
                <a:latin typeface="Times New Roman"/>
              </a:rPr>
              <a:t>принцип интеграции  </a:t>
            </a:r>
          </a:p>
          <a:p>
            <a:pPr lvl="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4000" i="1" dirty="0">
                <a:solidFill>
                  <a:prstClr val="black"/>
                </a:solidFill>
                <a:latin typeface="Times New Roman"/>
              </a:rPr>
              <a:t>принцип системности </a:t>
            </a:r>
          </a:p>
          <a:p>
            <a:pPr lvl="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4000" i="1" dirty="0">
                <a:solidFill>
                  <a:prstClr val="black"/>
                </a:solidFill>
                <a:latin typeface="Times New Roman"/>
              </a:rPr>
              <a:t>принцип преемственности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65864769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Литература: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600200"/>
            <a:ext cx="1979894" cy="23809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1F497D">
                <a:lumMod val="60000"/>
                <a:lumOff val="40000"/>
              </a:srgb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524564" y="1600200"/>
            <a:ext cx="1914525" cy="23809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7030A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372200" y="1600200"/>
            <a:ext cx="2016224" cy="23809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339933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051720" y="4151827"/>
            <a:ext cx="2185968" cy="24501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CC0066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241392994"/>
      </p:ext>
    </p:extLst>
  </p:cSld>
  <p:clrMapOvr>
    <a:masterClrMapping/>
  </p:clrMapOvr>
  <p:transition advClick="0" advTm="10000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85728"/>
            <a:ext cx="7467600" cy="1143000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Способы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развития мелкой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моторики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блако 17"/>
          <p:cNvSpPr/>
          <p:nvPr/>
        </p:nvSpPr>
        <p:spPr>
          <a:xfrm>
            <a:off x="3357554" y="1571612"/>
            <a:ext cx="1428760" cy="1071570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с пластилином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блако 18"/>
          <p:cNvSpPr/>
          <p:nvPr/>
        </p:nvSpPr>
        <p:spPr>
          <a:xfrm>
            <a:off x="714348" y="1785926"/>
            <a:ext cx="1643074" cy="1214446"/>
          </a:xfrm>
          <a:prstGeom prst="cloud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Пальчиковая гимнастика</a:t>
            </a:r>
            <a:endParaRPr lang="ru-RU" dirty="0">
              <a:solidFill>
                <a:schemeClr val="accent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блако 19"/>
          <p:cNvSpPr/>
          <p:nvPr/>
        </p:nvSpPr>
        <p:spPr>
          <a:xfrm>
            <a:off x="2285984" y="3000372"/>
            <a:ext cx="1428760" cy="1071570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с прищепками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блако 20"/>
          <p:cNvSpPr/>
          <p:nvPr/>
        </p:nvSpPr>
        <p:spPr>
          <a:xfrm>
            <a:off x="5643570" y="1643050"/>
            <a:ext cx="1428760" cy="1071570"/>
          </a:xfrm>
          <a:prstGeom prst="cloud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шнуровки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Облако 21"/>
          <p:cNvSpPr/>
          <p:nvPr/>
        </p:nvSpPr>
        <p:spPr>
          <a:xfrm>
            <a:off x="4214810" y="3143248"/>
            <a:ext cx="2214578" cy="1571636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Рисование и раскрашивание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Облако 22"/>
          <p:cNvSpPr/>
          <p:nvPr/>
        </p:nvSpPr>
        <p:spPr>
          <a:xfrm>
            <a:off x="6929454" y="2285992"/>
            <a:ext cx="1857388" cy="1500198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Массаж кистей  рук и пальцев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Облако 23"/>
          <p:cNvSpPr/>
          <p:nvPr/>
        </p:nvSpPr>
        <p:spPr>
          <a:xfrm>
            <a:off x="7143768" y="4214818"/>
            <a:ext cx="1428760" cy="1071570"/>
          </a:xfrm>
          <a:prstGeom prst="cloud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Пальчиковый театр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Облако 24"/>
          <p:cNvSpPr/>
          <p:nvPr/>
        </p:nvSpPr>
        <p:spPr>
          <a:xfrm>
            <a:off x="214282" y="4000504"/>
            <a:ext cx="1928826" cy="1785950"/>
          </a:xfrm>
          <a:prstGeom prst="cloud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с конструкторами и мозаикой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Облако 25"/>
          <p:cNvSpPr/>
          <p:nvPr/>
        </p:nvSpPr>
        <p:spPr>
          <a:xfrm>
            <a:off x="2357422" y="4857760"/>
            <a:ext cx="2214578" cy="178595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с крупой, бусинками, пуговицами, камешками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блако 26"/>
          <p:cNvSpPr/>
          <p:nvPr/>
        </p:nvSpPr>
        <p:spPr>
          <a:xfrm>
            <a:off x="4714876" y="4857760"/>
            <a:ext cx="1857388" cy="1500198"/>
          </a:xfrm>
          <a:prstGeom prst="cloud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Пескотера-пия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Пальчиковая гимнастика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4" y="1571612"/>
            <a:ext cx="4614866" cy="4483113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Пальчиковые игры» - это инсценировка каких-либо рифмованных историй, сказок при помощи пальцев. Многие игры требуют участия обеих рук, что дает возможность детям ориентироваться в понятиях «вправо», «влево», «вверх», «вниз» и др. Дети старше 5 лет могут оформить игры разнообразным реквизитом - домиками, кубиками, мелкими предметами и т. д.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r"/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1588493"/>
            <a:ext cx="2939819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899592" y="3068960"/>
            <a:ext cx="6336704" cy="788668"/>
          </a:xfrm>
        </p:spPr>
        <p:txBody>
          <a:bodyPr/>
          <a:lstStyle/>
          <a:p>
            <a:pPr algn="r" eaLnBrk="1" hangingPunct="1"/>
            <a:endParaRPr lang="ru-RU" b="1" dirty="0" smtClean="0">
              <a:solidFill>
                <a:srgbClr val="FF0000"/>
              </a:solidFill>
            </a:endParaRPr>
          </a:p>
          <a:p>
            <a:pPr algn="r" eaLnBrk="1" hangingPunct="1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42910" y="1772816"/>
            <a:ext cx="7858180" cy="840193"/>
          </a:xfrm>
        </p:spPr>
        <p:txBody>
          <a:bodyPr>
            <a:noAutofit/>
          </a:bodyPr>
          <a:lstStyle/>
          <a:p>
            <a:r>
              <a:rPr lang="ru-RU" sz="28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Развитие мелкой моторики рук у детей младшего дошкольного </a:t>
            </a:r>
            <a:r>
              <a:rPr lang="ru-RU" sz="28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возраста</a:t>
            </a:r>
            <a:r>
              <a:rPr lang="ru-RU" sz="2800" b="0" dirty="0">
                <a:ln>
                  <a:noFill/>
                </a:ln>
                <a:solidFill>
                  <a:prstClr val="black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0" dirty="0">
                <a:ln>
                  <a:noFill/>
                </a:ln>
                <a:solidFill>
                  <a:prstClr val="black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0" dirty="0">
                <a:ln>
                  <a:noFill/>
                </a:ln>
                <a:solidFill>
                  <a:srgbClr val="00000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0" dirty="0">
                <a:ln>
                  <a:noFill/>
                </a:ln>
                <a:solidFill>
                  <a:prstClr val="black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b="0" dirty="0">
                <a:ln>
                  <a:noFill/>
                </a:ln>
                <a:solidFill>
                  <a:prstClr val="black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3728" y="413800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C0504D">
                    <a:lumMod val="50000"/>
                  </a:srgbClr>
                </a:solidFill>
                <a:latin typeface="Comic Sans MS" pitchFamily="66" charset="0"/>
              </a:rPr>
              <a:t/>
            </a:r>
            <a:br>
              <a:rPr lang="ru-RU" dirty="0">
                <a:solidFill>
                  <a:srgbClr val="C0504D">
                    <a:lumMod val="50000"/>
                  </a:srgbClr>
                </a:solidFill>
                <a:latin typeface="Comic Sans MS" pitchFamily="66" charset="0"/>
              </a:rPr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3068959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« Ум ребенка находится на кончиках его пальцев» 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В.А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Сухомлинский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1700808"/>
            <a:ext cx="7408333" cy="4425355"/>
          </a:xfrm>
        </p:spPr>
        <p:txBody>
          <a:bodyPr>
            <a:normAutofit fontScale="85000" lnSpcReduction="10000"/>
          </a:bodyPr>
          <a:lstStyle/>
          <a:p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Моя семья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дедушка,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бабушка, </a:t>
            </a:r>
            <a:b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папочка, </a:t>
            </a:r>
            <a:b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мамочка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я,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вот и вся семья. </a:t>
            </a:r>
            <a:b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Поочередно пригибать пальчики к ладошке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с большого, а со слов «А вот и вся семья» 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рукой охватывать весь кулачок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Кошки-мышки</a:t>
            </a:r>
            <a:endParaRPr lang="ru-RU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кулак,                                                                      </a:t>
            </a:r>
            <a:r>
              <a:rPr lang="ru-RU" sz="18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 кулак левой руки</a:t>
            </a:r>
            <a:endParaRPr lang="ru-RU" sz="1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вот – ладошка,                            </a:t>
            </a:r>
            <a:r>
              <a:rPr lang="ru-RU" sz="18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раскрыть пальцы, ладонь вверх</a:t>
            </a:r>
            <a:endParaRPr lang="ru-RU" sz="1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ладошку села кошка.                 </a:t>
            </a:r>
            <a:r>
              <a:rPr lang="ru-RU" sz="18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«когти» правой руки водят по ладошке левой</a:t>
            </a:r>
            <a:endParaRPr lang="ru-RU" sz="1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Села мышек посчитать,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Раз, два, три, четыре пять.                 </a:t>
            </a:r>
            <a:r>
              <a:rPr lang="ru-RU" sz="18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правой рукой загибать по одному пальцу левой  </a:t>
            </a:r>
            <a:endParaRPr lang="ru-RU" sz="1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Мышки очень испугались,                                            </a:t>
            </a:r>
            <a:r>
              <a:rPr lang="ru-RU" sz="18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вращать кулаком</a:t>
            </a:r>
            <a:endParaRPr lang="ru-RU" sz="1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норки быстро разбежались                       </a:t>
            </a:r>
            <a:r>
              <a:rPr lang="ru-RU" sz="18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спрятать кулак под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правую подмышку</a:t>
            </a:r>
            <a:endParaRPr lang="ru-RU" sz="18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Пальчиковые игры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912" y="1268760"/>
            <a:ext cx="2843808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36976622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816" y="1700808"/>
            <a:ext cx="5616624" cy="41599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Эти игры оказывают прекрасное тонизирующее и оздоравливающее действие. Детям предлагается сортировать, угадывать с закрытыми глазами, катать между большим и указательным пальцем, придавливать поочередно всеми пальцами обеих рук к столу, стараясь при этом делать вращательные движения. Отлично развивает руку разнообразное нанизывание. Нанизывать можно все что нанизывается: пуговицы, бусы, рожки и макароны, сушки и т. п.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357314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Игры с крупой, бусинками, пуговицами, бросовым материалом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2780928"/>
            <a:ext cx="2395094" cy="278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34517807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91512" cy="11430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 с крупами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00562" y="1928802"/>
            <a:ext cx="4500594" cy="5327650"/>
          </a:xfrm>
        </p:spPr>
        <p:txBody>
          <a:bodyPr/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Пересыпаем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крупу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Дождь, град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Прячем ручки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Покормим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птичек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Разложи по тарелочкам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Вкусная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кашка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НАЙДИ ЗВЕРЬКА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4005064"/>
            <a:ext cx="3552296" cy="2540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6326" y="891986"/>
            <a:ext cx="2808312" cy="2841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868363"/>
          </a:xfrm>
        </p:spPr>
        <p:txBody>
          <a:bodyPr/>
          <a:lstStyle/>
          <a:p>
            <a:r>
              <a:rPr lang="ru-RU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 с природным материалом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581525"/>
            <a:ext cx="9144000" cy="227647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400" dirty="0">
                <a:solidFill>
                  <a:srgbClr val="990033"/>
                </a:solidFill>
              </a:rPr>
              <a:t>		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Гуляя с ребенком во дворе, в парке, в лесу, обратите внимание на то, как щедро может одарить природа наблюдательного человека. Из камешков и палочек можно создавать интересные творческие композиции, из снега и глины лепить большие и маленькие фигуры. Все это позволяет развивать тактильно-двигательное восприятие ребенка.</a:t>
            </a:r>
          </a:p>
        </p:txBody>
      </p:sp>
      <p:pic>
        <p:nvPicPr>
          <p:cNvPr id="139270" name="Picture 6" descr="P10303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213" y="1700213"/>
            <a:ext cx="3240087" cy="2432050"/>
          </a:xfrm>
          <a:prstGeom prst="rect">
            <a:avLst/>
          </a:prstGeom>
          <a:noFill/>
          <a:ln w="19050">
            <a:solidFill>
              <a:srgbClr val="990033"/>
            </a:solidFill>
            <a:miter lim="800000"/>
            <a:headEnd/>
            <a:tailEnd/>
          </a:ln>
        </p:spPr>
      </p:pic>
      <p:pic>
        <p:nvPicPr>
          <p:cNvPr id="139271" name="Picture 7" descr="P10303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125538"/>
            <a:ext cx="2806700" cy="2105025"/>
          </a:xfrm>
          <a:prstGeom prst="rect">
            <a:avLst/>
          </a:prstGeom>
          <a:noFill/>
          <a:ln w="19050">
            <a:solidFill>
              <a:srgbClr val="990033"/>
            </a:solidFill>
            <a:miter lim="800000"/>
            <a:headEnd/>
            <a:tailEnd/>
          </a:ln>
        </p:spPr>
      </p:pic>
      <p:pic>
        <p:nvPicPr>
          <p:cNvPr id="139272" name="Picture 8" descr="P103034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980728"/>
            <a:ext cx="2808288" cy="2106613"/>
          </a:xfrm>
          <a:prstGeom prst="rect">
            <a:avLst/>
          </a:prstGeom>
          <a:noFill/>
          <a:ln w="19050">
            <a:solidFill>
              <a:srgbClr val="990033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9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9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6" grpId="0"/>
      <p:bldP spid="13926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4876" y="1785926"/>
            <a:ext cx="4104456" cy="3744416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Податливость песка провоцирует желание создать из него миниатюру реального мира. Созданная ребенком картина из песка является творческим продуктом. Основной акцент делается на творческом самовыражении ребенка, благодаря которому на бессознательно-символическом уровне происходит выход внутреннего напряжения и поиск путей развития.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 с песком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2132856"/>
            <a:ext cx="3528392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998323109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229600" cy="922337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 с пластилином</a:t>
            </a: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3438" y="1357298"/>
            <a:ext cx="4249737" cy="4967287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800" dirty="0">
                <a:solidFill>
                  <a:srgbClr val="990033"/>
                </a:solidFill>
              </a:rPr>
              <a:t>		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детей со слабыми мышцами рук очень полезно проводить занятия лепкой из пластилина. Работа с пластилином является подготовительной к работе с другими материалами и овладению разными инструментами.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1242749"/>
            <a:ext cx="3035002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4077072"/>
            <a:ext cx="2890985" cy="2048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3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29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188913"/>
            <a:ext cx="7127875" cy="661987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 с конструктором, мозаикой</a:t>
            </a:r>
          </a:p>
        </p:txBody>
      </p:sp>
      <p:pic>
        <p:nvPicPr>
          <p:cNvPr id="138246" name="Picture 6" descr="P10303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102" y="4479659"/>
            <a:ext cx="2376488" cy="2101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8253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1014262"/>
            <a:ext cx="3240410" cy="2111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36426" y="965455"/>
            <a:ext cx="2783841" cy="3399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39552" y="3356992"/>
            <a:ext cx="3600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Участвует мелкая моторика рук, развивается воображение. Создавая изображение с помощью мозаики, у ребенка развивается усидчивость и внимание. Мозаика развивает художественный вкус ребенка, позволяет проявить свое творчество.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8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8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8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1934" y="1357298"/>
            <a:ext cx="4896544" cy="44116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 Сейчас в продаже встречается множество разнообразных игр со шнурками. Все они делятся на три вида: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1.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Ш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нуровки сюжетные. Ребенку предлагается “незаконченная” картинка к которой нужно прошнуровать недостающие детали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2. 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Пуговицы.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ним прилагаются веревочки и инструкции по созданию художественных переплетений на игрушке-основе.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3.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зготовленные из ткани детали домиков,  которые предлагается соединить с помощью шнурков</a:t>
            </a:r>
            <a:r>
              <a:rPr lang="ru-RU" sz="2000" dirty="0">
                <a:solidFill>
                  <a:schemeClr val="tx1"/>
                </a:solidFill>
                <a:ea typeface="Times New Roman"/>
              </a:rPr>
              <a:t>.</a:t>
            </a:r>
            <a:r>
              <a:rPr lang="ru-RU" sz="2000" dirty="0" smtClean="0">
                <a:solidFill>
                  <a:schemeClr val="tx1"/>
                </a:solidFill>
                <a:effectLst/>
                <a:ea typeface="Times New Roman"/>
              </a:rPr>
              <a:t> 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Шнуровки –зачем они?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1357299"/>
            <a:ext cx="2313237" cy="2575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3" y="3966143"/>
            <a:ext cx="2169220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66243453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313" y="476250"/>
            <a:ext cx="4854575" cy="771525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Рисование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68" y="1500174"/>
            <a:ext cx="5032382" cy="3986226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dirty="0">
                <a:solidFill>
                  <a:srgbClr val="000066"/>
                </a:solidFill>
              </a:rPr>
              <a:t>		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Рисование – занятие, любимое всеми детьми и очень полезное. И не обязательно рисовать только карандашом или кистью на бумаге или картоне. Можно рисовать на снегу и песке, на запотевшем окне и асфальте. Полезно рисовать пальцем, ладонью, палочкой, делать отпечатки кусочком ваты, скомканной бумаги.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628800"/>
            <a:ext cx="3396539" cy="4221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Раскрашивание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3" y="1285860"/>
            <a:ext cx="5004047" cy="4941168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20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Раскрашивание - один из самых легких видов деятельности. Вместе с тем, оно продолжает оставаться средством развития согласованных действий зрительного и двигательного анализаторов и укрепления двигательного аппарата пишущей руки. Необходимо учить детей раскрашивать аккуратно, не выходя за контуры изображенных предметов, равномерно нанося нужный цвет. В процессе рисования у детей развиваются не только творчество, но формируются элементарные графические умения, столь необходимые для развития ручной ловкости, освоения 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письма.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988840"/>
            <a:ext cx="36576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8670547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417638"/>
            <a:ext cx="3017819" cy="4377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067944" y="2607360"/>
            <a:ext cx="3672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Место работы-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МБОУ «Начальная школа-детский сад №68»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11960" y="1916832"/>
            <a:ext cx="3393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Летифова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Зенфира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Несуровна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27755" y="3933056"/>
            <a:ext cx="3956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Педагогический стаж 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3,2 года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27756" y="4653136"/>
            <a:ext cx="5101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Образование-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Средне-профессиональное,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являюсь студенткой ДГПУ ФСДО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220959"/>
      </p:ext>
    </p:extLst>
  </p:cSld>
  <p:clrMapOvr>
    <a:masterClrMapping/>
  </p:clrMapOvr>
  <p:transition advClick="0" advTm="10000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370138" y="333375"/>
            <a:ext cx="4630754" cy="792163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Пальчиковый театр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95513" y="1928802"/>
            <a:ext cx="5184775" cy="4524386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dirty="0">
                <a:solidFill>
                  <a:srgbClr val="800000"/>
                </a:solidFill>
              </a:rPr>
              <a:t>		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развития мелкой моторики используются куклы, соответствующие возможностям ребенка и развивающие их. Куклы бывают разные: петрушечные куклы, вязаные пальчиковые куклы, мягкие подвижные «куклы-рукавички», комбинированные куклы, «я–куклы», куклы-марионетки.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154" y="1125538"/>
            <a:ext cx="2160240" cy="20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6256" y="1098583"/>
            <a:ext cx="2160240" cy="1831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ru-RU" sz="4000" dirty="0"/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Массаж кистей рук и пальцев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125538"/>
            <a:ext cx="5400675" cy="5329237"/>
          </a:xfrm>
        </p:spPr>
        <p:txBody>
          <a:bodyPr/>
          <a:lstStyle/>
          <a:p>
            <a:r>
              <a:rPr lang="ru-RU" sz="2400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Массаж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является одним из видов пассивной гимнастики. Он оказывает общеукрепляющее действие на мышечную систему, повышая тонус, эластичность и сократительную способность мышц. </a:t>
            </a:r>
          </a:p>
          <a:p>
            <a:pPr algn="ctr">
              <a:buFontTx/>
              <a:buNone/>
            </a:pP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Приемы массажа и 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самомассажа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кистей и пальцев рук:</a:t>
            </a:r>
            <a:endParaRPr lang="ru-RU" sz="2400" b="1" u="sng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массаж тыльной стороны кистей рук </a:t>
            </a:r>
          </a:p>
          <a:p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массаж  ладони </a:t>
            </a:r>
          </a:p>
          <a:p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массаж пальцев рук </a:t>
            </a:r>
          </a:p>
        </p:txBody>
      </p:sp>
      <p:pic>
        <p:nvPicPr>
          <p:cNvPr id="13415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525" y="4005263"/>
            <a:ext cx="2952750" cy="2560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415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325" y="1052513"/>
            <a:ext cx="2132013" cy="269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5" y="188913"/>
            <a:ext cx="5627688" cy="792162"/>
          </a:xfrm>
        </p:spPr>
        <p:txBody>
          <a:bodyPr>
            <a:norm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Массажеры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9211" name="Picture 11" descr="P10402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0438" y="3141663"/>
            <a:ext cx="4681537" cy="35131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9213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468313" y="981075"/>
            <a:ext cx="8147050" cy="2016125"/>
          </a:xfrm>
          <a:noFill/>
          <a:ln/>
        </p:spPr>
        <p:txBody>
          <a:bodyPr/>
          <a:lstStyle/>
          <a:p>
            <a:pPr marL="533400" indent="-533400"/>
            <a:r>
              <a:rPr lang="ru-RU" sz="2400" b="1" i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Упражнения с </a:t>
            </a:r>
            <a:r>
              <a:rPr lang="ru-RU" sz="2400" b="1" i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массажерами</a:t>
            </a:r>
            <a:r>
              <a:rPr lang="ru-RU" sz="24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: катать по столу от кончиков пальцев до локтя, между ладонями, по тыльной стороне кисти.</a:t>
            </a:r>
          </a:p>
          <a:p>
            <a:pPr marL="533400" indent="-533400"/>
            <a:r>
              <a:rPr lang="ru-RU" sz="24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Выполнять упражнения надо обязательно каждой рукой по очереди.</a:t>
            </a:r>
          </a:p>
        </p:txBody>
      </p:sp>
    </p:spTree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с прищепками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1556792"/>
            <a:ext cx="3240360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4005064"/>
            <a:ext cx="3275856" cy="2456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39552" y="1268760"/>
            <a:ext cx="396044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прищепками для детей относятся к модульной гимнастике, которая подразумевает занятия с предметами, которые сами по себе не разбираются, но из них можно делать другие вещи. С помощью такой гимнастики укрепляется и развивается кисть и два пальца руки, которые в последующем будут активно задействованы в письме.</a:t>
            </a:r>
          </a:p>
          <a:p>
            <a:endParaRPr lang="ru-RU" sz="2000" dirty="0"/>
          </a:p>
        </p:txBody>
      </p:sp>
    </p:spTree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050" y="0"/>
            <a:ext cx="5399088" cy="647700"/>
          </a:xfrm>
        </p:spPr>
        <p:txBody>
          <a:bodyPr>
            <a:no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Заключение 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92150"/>
            <a:ext cx="9144000" cy="27368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400" dirty="0">
                <a:solidFill>
                  <a:schemeClr val="accent2"/>
                </a:solidFill>
              </a:rPr>
              <a:t>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мелкой моторики и тактильно-двигательного восприятия у детей позволяет детям </a:t>
            </a:r>
          </a:p>
          <a:p>
            <a:pPr>
              <a:lnSpc>
                <a:spcPct val="80000"/>
              </a:lnSpc>
            </a:pPr>
            <a:r>
              <a:rPr lang="ru-RU" altLang="zh-CN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овладеть навыками письма, рисования, ручного труда, что в будущем поможет избежать многих проблем школьного обучения,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лучше адаптироваться в практической жизни, </a:t>
            </a:r>
          </a:p>
          <a:p>
            <a:pPr>
              <a:lnSpc>
                <a:spcPct val="80000"/>
              </a:lnSpc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научиться понимать многие явления окружающего мира. </a:t>
            </a:r>
          </a:p>
        </p:txBody>
      </p:sp>
    </p:spTree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>
            <a:no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Спрашивайте в магазинах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книги и …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5338763" cy="3673475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sz="2800" dirty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DVD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«Пальчиковая гимнастика»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DVD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«Веселые пальчики» (Е. Железнова)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DVD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«Оригами»</a:t>
            </a:r>
          </a:p>
          <a:p>
            <a:pPr>
              <a:lnSpc>
                <a:spcPct val="90000"/>
              </a:lnSpc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Аудио-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fr-F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«Пять поросят», авторы С. и Е. Железновы</a:t>
            </a:r>
          </a:p>
        </p:txBody>
      </p:sp>
      <p:pic>
        <p:nvPicPr>
          <p:cNvPr id="160772" name="Picture 4" descr="92090366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340768"/>
            <a:ext cx="1000125" cy="158273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160773" name="Picture 5" descr="bk249_19_02_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5013325"/>
            <a:ext cx="892175" cy="136683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160775" name="Picture 7" descr="k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5963" y="3213100"/>
            <a:ext cx="1189037" cy="16192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160776" name="Picture 8" descr="2619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850" y="4437063"/>
            <a:ext cx="1466850" cy="20955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160780" name="Picture 12" descr="sd45_01_0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2138" y="4941888"/>
            <a:ext cx="1012825" cy="165576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160781" name="Picture 13" descr="pti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263" y="4941888"/>
            <a:ext cx="1044575" cy="165576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160783" name="Picture 1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92950" y="1268413"/>
            <a:ext cx="1857375" cy="24384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285728"/>
            <a:ext cx="5483225" cy="11430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PS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на кухне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541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23850" y="4437063"/>
            <a:ext cx="8280400" cy="21209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dirty="0">
                <a:solidFill>
                  <a:srgbClr val="800000"/>
                </a:solidFill>
              </a:rPr>
              <a:t>		</a:t>
            </a:r>
            <a:r>
              <a:rPr lang="ru-RU" sz="28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И на кухне найдется дело, полезное для развития пальчиков. Попросите ребенка помочь приготовить блюдо из теста, и ваш пирог украсится необычными узорами, созданными детскими руками и фантазией.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14533" y="1885121"/>
            <a:ext cx="3187328" cy="2137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5133" y="1988840"/>
            <a:ext cx="2766068" cy="1996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5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0" grpId="0"/>
      <p:bldP spid="145414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3" descr="baby07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8" y="1571625"/>
            <a:ext cx="2214562" cy="171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857224" y="3714752"/>
            <a:ext cx="7858180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  <a:endParaRPr lang="ru-RU" sz="54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внимание </a:t>
            </a:r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24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Истоки способностей и дарований детей находятся на кончиках  их пальцев. От них, образно говоря, идут тончайшие ручейки, которые питают источник творческой мысли. Чем больше уверенности и изобретательности в движениях детской руки, тем тоньше  ее взаимодействие  с орудием труда, тем сложнее движения, необходимые для этого взаимодействия, тем ярче творческая стихия детского разума. Чем больше мастерства в детской руке, тем ребенок умнее».</a:t>
            </a:r>
            <a:br>
              <a:rPr lang="ru-RU" sz="24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А. Сухомлинский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9182050"/>
      </p:ext>
    </p:extLst>
  </p:cSld>
  <p:clrMapOvr>
    <a:masterClrMapping/>
  </p:clrMapOvr>
  <p:transition advClick="0" advTm="10000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i="1" dirty="0">
                <a:ln>
                  <a:noFill/>
                </a:ln>
                <a:solidFill>
                  <a:prstClr val="black"/>
                </a:solidFill>
                <a:effectLst/>
                <a:latin typeface="Times New Roman"/>
              </a:rPr>
              <a:t>Изучением этой проблемы занимались учёные: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4072" y="1412776"/>
            <a:ext cx="5030216" cy="4713387"/>
          </a:xfrm>
        </p:spPr>
        <p:txBody>
          <a:bodyPr/>
          <a:lstStyle/>
          <a:p>
            <a:pPr marL="0" lvl="0" indent="0" algn="just" eaLnBrk="1" fontAlgn="auto" hangingPunct="1">
              <a:spcAft>
                <a:spcPts val="0"/>
              </a:spcAft>
              <a:buNone/>
            </a:pPr>
            <a:r>
              <a:rPr lang="ru-RU" sz="1500" b="1" dirty="0">
                <a:solidFill>
                  <a:prstClr val="black"/>
                </a:solidFill>
                <a:latin typeface="Times New Roman"/>
              </a:rPr>
              <a:t>Иван Михайлович Сеченов писал: </a:t>
            </a:r>
            <a:r>
              <a:rPr lang="ru-RU" sz="1600" dirty="0">
                <a:solidFill>
                  <a:prstClr val="black"/>
                </a:solidFill>
                <a:latin typeface="Times New Roman"/>
              </a:rPr>
              <a:t>"Что движение руки человека наследственно не предопределены, а возникают в процессе воспитания и обучения как результат образования ассоциативных связей между зрительными ощущениями, осязательными и мышечными в процессе активного взаимодействия с окружающей средой.</a:t>
            </a:r>
          </a:p>
          <a:p>
            <a:endParaRPr lang="ru-RU" sz="1000" dirty="0" smtClean="0"/>
          </a:p>
          <a:p>
            <a:endParaRPr lang="ru-RU" sz="1000" dirty="0"/>
          </a:p>
          <a:p>
            <a:endParaRPr lang="ru-RU" sz="1000" dirty="0" smtClean="0"/>
          </a:p>
          <a:p>
            <a:pPr marL="0" lvl="0" indent="0" algn="just" eaLnBrk="1" fontAlgn="auto" hangingPunct="1">
              <a:spcAft>
                <a:spcPts val="0"/>
              </a:spcAft>
              <a:buNone/>
            </a:pPr>
            <a:r>
              <a:rPr lang="ru-RU" sz="1500" b="1" dirty="0">
                <a:solidFill>
                  <a:prstClr val="black"/>
                </a:solidFill>
                <a:latin typeface="Times New Roman"/>
              </a:rPr>
              <a:t>Владимир Михайлович Бехтерев в своих работах доказал, </a:t>
            </a:r>
            <a:r>
              <a:rPr lang="ru-RU" sz="1600" dirty="0">
                <a:solidFill>
                  <a:prstClr val="black"/>
                </a:solidFill>
                <a:latin typeface="Times New Roman"/>
              </a:rPr>
              <a:t>что простые движения рук помогают снять умственную усталость, улучшают произношение многих звуков, развивают речь ребёнка. Развитие мелкой моторики рук у детей дошкольного возраста очень важная задача для педагогов и родителей. Только в совместной постоянной и систематической работе можно добиться положительных результатов. Работу по развитию мелкой моторики рук у детей нужно начинать как можно раньше с младенческого возраста.</a:t>
            </a:r>
          </a:p>
          <a:p>
            <a:endParaRPr lang="ru-RU" sz="1000" dirty="0"/>
          </a:p>
          <a:p>
            <a:endParaRPr lang="ru-RU" sz="1000" dirty="0" smtClean="0"/>
          </a:p>
          <a:p>
            <a:endParaRPr lang="ru-RU" sz="1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23528" y="1412776"/>
            <a:ext cx="1584176" cy="18722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380312" y="1412776"/>
            <a:ext cx="1306488" cy="158417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28507" y="3121223"/>
            <a:ext cx="12582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dirty="0" err="1">
                <a:solidFill>
                  <a:prstClr val="black"/>
                </a:solidFill>
                <a:latin typeface="Times New Roman"/>
              </a:rPr>
              <a:t>И.М.Сеченов</a:t>
            </a:r>
            <a:endParaRPr lang="ru-RU" sz="1400" dirty="0">
              <a:solidFill>
                <a:prstClr val="black"/>
              </a:solidFill>
              <a:latin typeface="Times New Roman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56487" y="4246959"/>
            <a:ext cx="1030313" cy="12314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96240" y="5694714"/>
            <a:ext cx="1548518" cy="4328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38283" y="3640133"/>
            <a:ext cx="1363837" cy="166107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52975" y="3244334"/>
            <a:ext cx="14866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/>
              <a:t>Л С. Волкова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3414871394"/>
      </p:ext>
    </p:extLst>
  </p:cSld>
  <p:clrMapOvr>
    <a:masterClrMapping/>
  </p:clrMapOvr>
  <p:transition advClick="0" advTm="10000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832637" y="1110444"/>
            <a:ext cx="4104456" cy="151216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Мелкая моторика- это согласованные движения пальцев рук, умение ребёнка « пользоваться» этими движениями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25624" y="3104964"/>
            <a:ext cx="1122040" cy="165618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Речь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907704" y="3789040"/>
            <a:ext cx="2376263" cy="194421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Овладение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предметными действиями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355976" y="3933055"/>
            <a:ext cx="2736304" cy="21931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Развитие продуктивных видов деятельности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937093" y="3104964"/>
            <a:ext cx="1821716" cy="168208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исьмо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>
            <a:endCxn id="5" idx="7"/>
          </p:cNvCxnSpPr>
          <p:nvPr/>
        </p:nvCxnSpPr>
        <p:spPr>
          <a:xfrm flipH="1">
            <a:off x="1383345" y="2276872"/>
            <a:ext cx="1712490" cy="10706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3419872" y="2622612"/>
            <a:ext cx="576064" cy="10944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148064" y="2708920"/>
            <a:ext cx="144016" cy="1080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6372200" y="2564904"/>
            <a:ext cx="564893" cy="8935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32154464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3600" dirty="0">
                <a:solidFill>
                  <a:prstClr val="black"/>
                </a:solidFill>
                <a:latin typeface="Times New Roman"/>
              </a:rPr>
              <a:t>Причины слабого развития мелкой моторики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2780928"/>
            <a:ext cx="2448272" cy="21602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Неэффективный  подбор игр и упражнений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68144" y="2852936"/>
            <a:ext cx="2818656" cy="21602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Низкий уровень развития кистевой моторики у детей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5931368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 eaLnBrk="1" fontAlgn="auto" hangingPunct="1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</a:t>
            </a:r>
            <a:r>
              <a:rPr lang="ru-RU" sz="28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мелкой моторики детей состоит в том, что у детей младшего дошкольного возраста низкий уровень развития мелкой моторики. Следствие слабого развития общей моторики и руки, общая неготовность большинства современных детей к письму или проблем с речевым развитием.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756066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мелкой моторики у младших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дошкольников.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Вовлечь родителей в процесс формирования речи детей посредством развития мелкой моторики.</a:t>
            </a:r>
          </a:p>
          <a:p>
            <a:pPr marL="0" indent="0">
              <a:buNone/>
            </a:pP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3140968"/>
            <a:ext cx="6768752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568769669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ирода и школа">
  <a:themeElements>
    <a:clrScheme name="Calligraphy">
      <a:dk1>
        <a:sysClr val="windowText" lastClr="000000"/>
      </a:dk1>
      <a:lt1>
        <a:sysClr val="window" lastClr="FFFFFF"/>
      </a:lt1>
      <a:dk2>
        <a:srgbClr val="411401"/>
      </a:dk2>
      <a:lt2>
        <a:srgbClr val="FFE6E6"/>
      </a:lt2>
      <a:accent1>
        <a:srgbClr val="A24A48"/>
      </a:accent1>
      <a:accent2>
        <a:srgbClr val="B2935C"/>
      </a:accent2>
      <a:accent3>
        <a:srgbClr val="6A9A9A"/>
      </a:accent3>
      <a:accent4>
        <a:srgbClr val="B2B787"/>
      </a:accent4>
      <a:accent5>
        <a:srgbClr val="91644B"/>
      </a:accent5>
      <a:accent6>
        <a:srgbClr val="654A76"/>
      </a:accent6>
      <a:hlink>
        <a:srgbClr val="00A800"/>
      </a:hlink>
      <a:folHlink>
        <a:srgbClr val="FF00F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природа и школа</Template>
  <TotalTime>0</TotalTime>
  <Words>1225</Words>
  <Application>Microsoft Office PowerPoint</Application>
  <PresentationFormat>Экран (4:3)</PresentationFormat>
  <Paragraphs>187</Paragraphs>
  <Slides>37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природа и школа</vt:lpstr>
      <vt:lpstr>Моя педагогическая находка</vt:lpstr>
      <vt:lpstr>Развитие мелкой моторики рук у детей младшего дошкольного возраста   </vt:lpstr>
      <vt:lpstr>Слайд 3</vt:lpstr>
      <vt:lpstr>Слайд 4</vt:lpstr>
      <vt:lpstr>Изучением этой проблемы занимались учёные:</vt:lpstr>
      <vt:lpstr>Слайд 6</vt:lpstr>
      <vt:lpstr>Слайд 7</vt:lpstr>
      <vt:lpstr>Слайд 8</vt:lpstr>
      <vt:lpstr>Слайд 9</vt:lpstr>
      <vt:lpstr>Гипотеза – мы предполагаем ,что про процесс развития мелкой моторики ребёнка будет более эффективным при регулярной и разнообразной организации деятельности, построенной с учётом особенностей развития у дошкольников, и будет быстрее развиваться при соблюдении следующих условий, если:</vt:lpstr>
      <vt:lpstr>Слайд 11</vt:lpstr>
      <vt:lpstr>Средства развития мелкой моторики </vt:lpstr>
      <vt:lpstr>Уже грудному младенцу можно массировать пальчики (пальчиковая гимнастика), воздействуя тем самым на активные точки, связанные с корой головного мозга. В раннем и младшем дошкольном возрасте нужно выполнять простые упражнения, сопровождаемые стихотворным текстом, не забывать о развитии элементарных навыков самообслуживания: застегивать и расстегивать пуговицы, завязывать шнурки и т.д. В старшем дошкольном возрасте работа по развитию мелкой моторики и координации движений руки должна стать важной часть подготовки к школе</vt:lpstr>
      <vt:lpstr>Методы:</vt:lpstr>
      <vt:lpstr>Приёмы работы:</vt:lpstr>
      <vt:lpstr>Основные принципы:</vt:lpstr>
      <vt:lpstr>Литература:</vt:lpstr>
      <vt:lpstr>Способы развития мелкой моторики</vt:lpstr>
      <vt:lpstr>Пальчиковая гимнастика</vt:lpstr>
      <vt:lpstr>Пальчиковые игры</vt:lpstr>
      <vt:lpstr>Игры с крупой, бусинками, пуговицами, бросовым материалом </vt:lpstr>
      <vt:lpstr>Игры с крупами</vt:lpstr>
      <vt:lpstr>Игры с природным материалом</vt:lpstr>
      <vt:lpstr>Игры с песком </vt:lpstr>
      <vt:lpstr>Игры с пластилином</vt:lpstr>
      <vt:lpstr>Игры с конструктором, мозаикой</vt:lpstr>
      <vt:lpstr>Шнуровки –зачем они?</vt:lpstr>
      <vt:lpstr>Рисование</vt:lpstr>
      <vt:lpstr>Раскрашивание</vt:lpstr>
      <vt:lpstr>Пальчиковый театр</vt:lpstr>
      <vt:lpstr> Массаж кистей рук и пальцев</vt:lpstr>
      <vt:lpstr>Массажеры</vt:lpstr>
      <vt:lpstr>Игры с прищепками</vt:lpstr>
      <vt:lpstr>Заключение </vt:lpstr>
      <vt:lpstr>Спрашивайте в магазинах  книги и …</vt:lpstr>
      <vt:lpstr>PS игры на кухне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2010-01-27T14:48:45Z</dcterms:created>
  <dcterms:modified xsi:type="dcterms:W3CDTF">2021-03-22T07:54:23Z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TC103626451049</vt:lpwstr>
  </property>
</Properties>
</file>