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4" r:id="rId2"/>
    <p:sldId id="256" r:id="rId3"/>
    <p:sldId id="325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3" r:id="rId18"/>
    <p:sldId id="278" r:id="rId19"/>
    <p:sldId id="276" r:id="rId20"/>
    <p:sldId id="284" r:id="rId21"/>
    <p:sldId id="285" r:id="rId22"/>
    <p:sldId id="307" r:id="rId23"/>
    <p:sldId id="294" r:id="rId24"/>
    <p:sldId id="286" r:id="rId25"/>
    <p:sldId id="291" r:id="rId26"/>
    <p:sldId id="292" r:id="rId27"/>
    <p:sldId id="288" r:id="rId28"/>
    <p:sldId id="295" r:id="rId29"/>
    <p:sldId id="289" r:id="rId30"/>
    <p:sldId id="296" r:id="rId31"/>
    <p:sldId id="298" r:id="rId32"/>
    <p:sldId id="299" r:id="rId33"/>
    <p:sldId id="283" r:id="rId34"/>
    <p:sldId id="301" r:id="rId35"/>
    <p:sldId id="302" r:id="rId36"/>
    <p:sldId id="303" r:id="rId37"/>
    <p:sldId id="27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A"/>
    <a:srgbClr val="002776"/>
    <a:srgbClr val="0131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6B1AB-DB46-4F9D-8881-E21D57FA65D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D65C47-30DF-489E-95F1-06C619967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3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1EB84-99E5-4C32-9255-DD6B2B0A8E6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84A80-5288-407C-A822-8E20B85F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681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4522A-F1E2-4A7C-A651-3683E267EC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1601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9291-5368-4007-83D2-078FD6D4A33D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4563-2A84-4473-9034-85CA9C971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07EE-DF11-4C99-B401-18194358287A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3EC9-E019-46E3-A90A-E731B85A1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BB06-E09A-473A-9508-B9534B1620CA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56A8-3BFE-4510-A637-B0BA2236E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4F7E-2929-49BC-A70A-8F8911495FA7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03A7-1507-4A17-A3DF-F59243A1A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5D21-62E1-443B-B50B-00E86668002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03BB-648E-405F-873E-8B780A077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76A6-B684-447E-B623-5AF4BAF1AA0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EDE-3BEF-431A-BA0B-B4486C596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2D67-5DCD-4DEE-8995-67118906C43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3D9A-A99D-4D99-A17B-B2AFC3762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490B-E756-44A0-B6FC-D88DF4E1509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5192-1458-44FE-A5F1-319DA9D2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0B74-FA2C-4189-B364-A9A233DF6CB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ADEA-DDE1-423B-8AFA-37C75C83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DF18-F0DB-4987-80AD-CDF6DAD9FD2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7BE3-EEB5-49E6-AAE9-ECA801A4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AC44-5369-4009-A889-35251F33B6B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4C6B-EB64-416C-8DA6-A71FA2C40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62C38F71-454B-4DE0-A530-DEA88FBF3FBA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28A73C8C-98AA-4AAA-979C-F7949325F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advClick="0" advTm="10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420889"/>
            <a:ext cx="7772400" cy="16561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Моя педагогическая находка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5"/>
            <a:ext cx="8171185" cy="1368151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«Начальная школа-детский сад №68»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15719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ВЫПОЛНИЛА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ЛЕТИФОВА.З.Н.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720598"/>
      </p:ext>
    </p:extLst>
  </p:cSld>
  <p:clrMapOvr>
    <a:masterClrMapping/>
  </p:clrMapOvr>
  <p:transition advClick="0" advTm="10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880" cy="185821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Гипотеза</a:t>
            </a:r>
            <a:r>
              <a:rPr lang="ru-RU" sz="22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 – мы предполагаем ,что про процесс развития мелкой моторики </a:t>
            </a:r>
            <a: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ребёнка будет более эффективным при регулярной и разнообразной организации деятельности, построенной с учётом особенностей развития у дошкольников, и будет быстрее развиваться при соблюдении следующих </a:t>
            </a:r>
            <a:r>
              <a:rPr lang="ru-RU" sz="2400" i="1" u="sng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условий</a:t>
            </a:r>
            <a: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, если:</a:t>
            </a:r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систематически и целенаправленно организовывать работу по развитию мелкой моторики в соответствии с возрастом и учётом уровня физического развития малыша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использовать методы и приемы, вызывающие у детей интерес к различным видам детской деятельности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осуществлять индивидуальный и дифференцированный подход в работе по мелкой моторике.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endParaRPr lang="ru-RU" sz="2700" dirty="0">
              <a:solidFill>
                <a:prstClr val="black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6136044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2736"/>
            <a:ext cx="7772400" cy="5544616"/>
          </a:xfrm>
        </p:spPr>
        <p:txBody>
          <a:bodyPr/>
          <a:lstStyle/>
          <a:p>
            <a:pPr lvl="0" algn="just" eaLnBrk="1" fontAlgn="auto" hangingPunct="1">
              <a:spcAft>
                <a:spcPts val="0"/>
              </a:spcAft>
            </a:pPr>
            <a:r>
              <a:rPr lang="ru-RU" sz="1800" b="1" u="sng" dirty="0">
                <a:solidFill>
                  <a:prstClr val="black"/>
                </a:solidFill>
                <a:latin typeface="Times New Roman"/>
              </a:rPr>
              <a:t>1 этап: (Диагностический)</a:t>
            </a:r>
            <a:endParaRPr lang="ru-RU" sz="1800" dirty="0">
              <a:solidFill>
                <a:prstClr val="black"/>
              </a:solidFill>
              <a:latin typeface="Times New Roman"/>
            </a:endParaRP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</a:rPr>
              <a:t>А) Мониторинг уровня развития мелкой моторики руки 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</a:rPr>
              <a:t>Б) Анкетирование родителей с целью выявить компетентность родителей по данной теме.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b="1" u="sng" dirty="0">
                <a:solidFill>
                  <a:prstClr val="black"/>
                </a:solidFill>
                <a:latin typeface="Times New Roman"/>
              </a:rPr>
              <a:t>2 этап: (Формирующий)</a:t>
            </a:r>
            <a:endParaRPr lang="ru-RU" sz="1800" dirty="0">
              <a:solidFill>
                <a:prstClr val="black"/>
              </a:solidFill>
              <a:latin typeface="Times New Roman"/>
            </a:endParaRP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</a:rPr>
              <a:t>1)Изучить научно-методическую литературы по теме: «Развитие мелкой моторики младших дошкольников», изучить авторскую программу И.А. Лыковой «Цветные    ладошки» для детей младшего дошкольного возраста;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</a:rPr>
              <a:t>2)Составить картотеку игр для развития мелкой моторики детей младшего дошкольного возраста, разработать перспективный план работы по развитию мелкой моторики на текущий учебный год для детей младшего дошкольного возраста, подобрать наглядно-информационный и консультативный материал для родителей.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b="1" u="sng" dirty="0">
                <a:solidFill>
                  <a:prstClr val="black"/>
                </a:solidFill>
                <a:latin typeface="Times New Roman"/>
              </a:rPr>
              <a:t>3 этап:(Заключительный)</a:t>
            </a:r>
            <a:r>
              <a:rPr lang="ru-RU" sz="1800" dirty="0">
                <a:solidFill>
                  <a:prstClr val="black"/>
                </a:solidFill>
                <a:latin typeface="Times New Roman"/>
              </a:rPr>
              <a:t> 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</a:rPr>
              <a:t>Анализ результатов проделанной работы. </a:t>
            </a:r>
          </a:p>
          <a:p>
            <a:pPr lvl="0" algn="just" eaLnBrk="1" fontAlgn="auto" hangingPunct="1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</a:rPr>
              <a:t>Диагностика развития мелкой моторики на конец работы, подведение итогов.</a:t>
            </a:r>
            <a:br>
              <a:rPr lang="ru-RU" sz="1800" dirty="0">
                <a:solidFill>
                  <a:prstClr val="black"/>
                </a:solidFill>
                <a:latin typeface="Times New Roman"/>
              </a:rPr>
            </a:br>
            <a:endParaRPr lang="ru-RU" sz="1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48680"/>
            <a:ext cx="286536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408116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Средства развития мелкой моторики</a:t>
            </a:r>
            <a:r>
              <a:rPr lang="ru-RU" sz="2400" u="sng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ru-RU" sz="2400" u="sng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</a:br>
            <a:endParaRPr lang="ru-RU" sz="1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373627" y="1988840"/>
            <a:ext cx="1879056" cy="122413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3707904" y="1988840"/>
            <a:ext cx="1836205" cy="122413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материал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084168" y="2060848"/>
            <a:ext cx="1751366" cy="115212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Бумага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1403648" y="3428939"/>
            <a:ext cx="1849034" cy="115212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Крупа, бусы, пуговицы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845458" y="3428939"/>
            <a:ext cx="1836204" cy="1224197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Нитки, тесьма, веревки, шнуровки, ткани 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6084169" y="3448141"/>
            <a:ext cx="1751366" cy="1224197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Куклы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1373626" y="4763629"/>
            <a:ext cx="1879055" cy="129614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845458" y="4869099"/>
            <a:ext cx="1698650" cy="125706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Карандаши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счетные палочки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6084168" y="4941168"/>
            <a:ext cx="1751366" cy="118817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Вода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214718115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грудному младенцу можно массировать пальчики (пальчиковая гимнастика), воздействуя тем самым на активные точки, связанные с корой головного мозга. В раннем и младшем дошкольном возрасте нужно выполнять простые упражнения, сопровождаемые стихотворным текстом, не забывать о развитии элементарных навыков самообслуживания: застегивать и расстегивать пуговицы, завязывать шнурки и </a:t>
            </a: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т.д. В </a:t>
            </a:r>
            <a:r>
              <a:rPr lang="ru-RU" sz="20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старшем дошкольном возрасте работа по развитию мелкой моторики и координации движений руки должна стать важной часть подготовки к школе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2952381" cy="25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2177743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Методы: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744" y="1600200"/>
            <a:ext cx="1626976" cy="3888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Объяснение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рассказ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вопрос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0684" y="1622783"/>
            <a:ext cx="1960547" cy="3888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300" b="1" dirty="0">
                <a:solidFill>
                  <a:prstClr val="black"/>
                </a:solidFill>
                <a:latin typeface="Times New Roman"/>
              </a:rPr>
              <a:t>наглядно-действенный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300" b="1" dirty="0">
              <a:solidFill>
                <a:prstClr val="black"/>
              </a:solidFill>
              <a:latin typeface="Times New Roman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Смотрят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 берут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 щупают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 действуют с       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   предметами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0196" y="1600200"/>
            <a:ext cx="2129104" cy="3888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игровой 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метод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/>
              <a:t> 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Дидактические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игры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игровые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упражнения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обыгрывание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сюрпризный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момент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решение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маленьких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проблем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1600200"/>
            <a:ext cx="1770992" cy="3888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</a:rPr>
              <a:t>практический метод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prstClr val="black"/>
              </a:solidFill>
              <a:latin typeface="Times New Roman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( все усвоенные знания) </a:t>
            </a:r>
          </a:p>
        </p:txBody>
      </p:sp>
    </p:spTree>
    <p:extLst>
      <p:ext uri="{BB962C8B-B14F-4D97-AF65-F5344CB8AC3E}">
        <p14:creationId xmlns:p14="http://schemas.microsoft.com/office/powerpoint/2010/main" xmlns="" val="586276431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Приёмы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систематичность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последовательность-(от простого к сложному)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 игры и упражнения должны проводиться по желанию ребёнка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недопустимо переутомление ребёнка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852834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Основные принципы: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4000" i="1" dirty="0">
                <a:solidFill>
                  <a:prstClr val="black"/>
                </a:solidFill>
                <a:latin typeface="Times New Roman"/>
              </a:rPr>
              <a:t>принцип доступности 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4000" i="1" dirty="0">
                <a:solidFill>
                  <a:prstClr val="black"/>
                </a:solidFill>
                <a:latin typeface="Times New Roman"/>
              </a:rPr>
              <a:t>принцип гуманности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4000" i="1" dirty="0">
                <a:solidFill>
                  <a:prstClr val="black"/>
                </a:solidFill>
                <a:latin typeface="Times New Roman"/>
              </a:rPr>
              <a:t>принцип деятельности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4000" i="1" dirty="0">
                <a:solidFill>
                  <a:prstClr val="black"/>
                </a:solidFill>
                <a:latin typeface="Times New Roman"/>
              </a:rPr>
              <a:t>принцип интеграции  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4000" i="1" dirty="0">
                <a:solidFill>
                  <a:prstClr val="black"/>
                </a:solidFill>
                <a:latin typeface="Times New Roman"/>
              </a:rPr>
              <a:t>принцип системности 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4000" i="1" dirty="0">
                <a:solidFill>
                  <a:prstClr val="black"/>
                </a:solidFill>
                <a:latin typeface="Times New Roman"/>
              </a:rPr>
              <a:t>принцип преемственности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5864769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1979894" cy="2380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1F497D">
                <a:lumMod val="60000"/>
                <a:lumOff val="40000"/>
              </a:srgb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4564" y="1600200"/>
            <a:ext cx="1914525" cy="2380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600200"/>
            <a:ext cx="2016224" cy="238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99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1720" y="4151827"/>
            <a:ext cx="2185968" cy="245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41392994"/>
      </p:ext>
    </p:extLst>
  </p:cSld>
  <p:clrMapOvr>
    <a:masterClrMapping/>
  </p:clrMapOvr>
  <p:transition advClick="0" advTm="10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развития мелкой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моторики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357554" y="1571612"/>
            <a:ext cx="1428760" cy="107157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пластилином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714348" y="1785926"/>
            <a:ext cx="1643074" cy="121444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285984" y="3000372"/>
            <a:ext cx="1428760" cy="10715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643570" y="1643050"/>
            <a:ext cx="1428760" cy="107157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шнуровки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4214810" y="3143248"/>
            <a:ext cx="2214578" cy="157163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и раскрашивание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6929454" y="2285992"/>
            <a:ext cx="1857388" cy="150019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кистей  рук и пальцев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7143768" y="4214818"/>
            <a:ext cx="1428760" cy="107157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214282" y="4000504"/>
            <a:ext cx="1928826" cy="1785950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конструкторами и мозаикой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2357422" y="4857760"/>
            <a:ext cx="2214578" cy="17859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крупой, бусинками, пуговицами, камешками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4714876" y="4857760"/>
            <a:ext cx="1857388" cy="150019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Пескотера-пия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2"/>
            <a:ext cx="4614866" cy="448311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Пальчиковые игры» - это инсценировка каких-либо рифмованных историй, сказок при помощи пальцев. Многие игры требуют участия обеих рук, что дает возможность детям ориентироваться в понятиях «вправо», «влево», «вверх», «вниз» и др. Дети старше 5 лет могут оформить игры разнообразным реквизитом - домиками, кубиками, мелкими предметами и т. д.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88493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6336704" cy="788668"/>
          </a:xfrm>
        </p:spPr>
        <p:txBody>
          <a:bodyPr/>
          <a:lstStyle/>
          <a:p>
            <a:pPr algn="r" eaLnBrk="1" hangingPunct="1"/>
            <a:endParaRPr lang="ru-RU" b="1" dirty="0" smtClean="0">
              <a:solidFill>
                <a:srgbClr val="FF0000"/>
              </a:solidFill>
            </a:endParaRPr>
          </a:p>
          <a:p>
            <a:pPr algn="r" eaLnBrk="1" hangingPunct="1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1772816"/>
            <a:ext cx="7858180" cy="840193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Развитие мелкой моторики рук у детей младшего дошкольного </a:t>
            </a:r>
            <a:r>
              <a:rPr lang="ru-RU" sz="28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возраста</a:t>
            </a:r>
            <a:r>
              <a:rPr lang="ru-RU" sz="2800" b="0" dirty="0">
                <a:ln>
                  <a:noFill/>
                </a:ln>
                <a:solidFill>
                  <a:prstClr val="black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n>
                  <a:noFill/>
                </a:ln>
                <a:solidFill>
                  <a:prstClr val="black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13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504D">
                    <a:lumMod val="50000"/>
                  </a:srgbClr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C0504D">
                    <a:lumMod val="50000"/>
                  </a:srgbClr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06895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 Ум ребенка находится на кончиках его пальцев»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Сухомлинский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4425355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дедушка,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 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папочка, 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мамочка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я,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и вся семья. 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пригибать пальчики к ладошке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большого, а со слов «А вот и вся семья»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рукой охватывать весь кулачок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Кошки-мышки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кулак,                                                                     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кулак левой руки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– ладошка,                           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пальцы, ладонь вверх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 кошка.                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«когти» правой руки водят по ладошке левой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 мышек посчитать,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 пять.                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рукой загибать по одному пальцу левой  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Мышки очень испугались,                                            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вращать кулаком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норки быстро разбежались                       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спрятать кулак под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правую подмышку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268760"/>
            <a:ext cx="284380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6976622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700808"/>
            <a:ext cx="5616624" cy="4159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Эти игры оказывают прекрасное тонизирующее и оздоравливающее действие. Детям предлагается сортировать, угадывать с закрытыми глазами, катать между большим и указательным пальцем, придавливать поочередно всеми пальцами обеих рук к столу, стараясь при этом делать вращательные движения. Отлично развивает руку разнообразное нанизывание. Нанизывать можно все что нанизывается: пуговицы, бусы, рожки и макароны, сушки и т. п.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крупой, бусинками, пуговицами, бросовым материалом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80928"/>
            <a:ext cx="2395094" cy="27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517807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91512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крупами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928802"/>
            <a:ext cx="4500594" cy="532765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Пересыпаем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крупу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Дождь, град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Прячем ручки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Покормим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птичек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Разложи по тарелочкам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кашка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ЗВЕРЬКА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05064"/>
            <a:ext cx="3552296" cy="254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26" y="891986"/>
            <a:ext cx="2808312" cy="284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8363"/>
          </a:xfrm>
        </p:spPr>
        <p:txBody>
          <a:bodyPr/>
          <a:lstStyle/>
          <a:p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природным материалом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81525"/>
            <a:ext cx="9144000" cy="2276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990033"/>
                </a:solidFill>
              </a:rPr>
              <a:t>		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Гуляя с ребенком во дворе, в парке, в лесу, обратите внимание на то, как щедро может одарить природа наблюдательного человека. Из камешков и палочек можно создавать интересные творческие композиции, из снега и глины лепить большие и маленькие фигуры. Все это позволяет развивать тактильно-двигательное восприятие ребенка.</a:t>
            </a:r>
          </a:p>
        </p:txBody>
      </p:sp>
      <p:pic>
        <p:nvPicPr>
          <p:cNvPr id="139270" name="Picture 6" descr="P1030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700213"/>
            <a:ext cx="3240087" cy="2432050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39271" name="Picture 7" descr="P1030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2806700" cy="2105025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39272" name="Picture 8" descr="P1030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2808288" cy="2106613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76" y="1785926"/>
            <a:ext cx="4104456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Податливость песка провоцирует желание создать из него миниатюру реального мира. Созданная ребенком картина из песка является творческим продуктом. Основной акцент делается на творческом самовыражении ребенка, благодаря которому на бессознательно-символическом уровне происходит выход внутреннего напряжения и поиск путей развития.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песком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32856"/>
            <a:ext cx="352839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8323109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92233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пластилином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357298"/>
            <a:ext cx="4249737" cy="49672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990033"/>
                </a:solidFill>
              </a:rPr>
              <a:t>	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со слабыми мышцами рук очень полезно проводить занятия лепкой из пластилина. Работа с пластилином является подготовительной к работе с другими материалами и овладению разными инструментами.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42749"/>
            <a:ext cx="303500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77072"/>
            <a:ext cx="2890985" cy="204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127875" cy="66198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конструктором, мозаикой</a:t>
            </a:r>
          </a:p>
        </p:txBody>
      </p:sp>
      <p:pic>
        <p:nvPicPr>
          <p:cNvPr id="138246" name="Picture 6" descr="P1030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102" y="4479659"/>
            <a:ext cx="2376488" cy="210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014262"/>
            <a:ext cx="3240410" cy="211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426" y="965455"/>
            <a:ext cx="2783841" cy="339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356992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Участвует мелкая моторика рук, развивается воображение. Создавая изображение с помощью мозаики, у ребенка развивается усидчивость и внимание. Мозаика развивает художественный вкус ребенка, позволяет проявить свое творчество.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1357298"/>
            <a:ext cx="4896544" cy="4411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Сейчас в продаже встречается множество разнообразных игр со шнурками. Все они делятся на три вида: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1.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нуровки сюжетные. Ребенку предлагается “незаконченная” картинка к которой нужно прошнуровать недостающие детали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2.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Пуговицы.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ним прилагаются веревочки и инструкции по созданию художественных переплетений на игрушке-основе.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3.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зготовленные из ткани детали домиков,  которые предлагается соединить с помощью шнурков</a:t>
            </a:r>
            <a:r>
              <a:rPr lang="ru-RU" sz="2000" dirty="0">
                <a:solidFill>
                  <a:schemeClr val="tx1"/>
                </a:solidFill>
                <a:ea typeface="Times New Roman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effectLst/>
                <a:ea typeface="Times New Roman"/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Шнуровки –зачем они?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57299"/>
            <a:ext cx="2313237" cy="257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3966143"/>
            <a:ext cx="216922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6243453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476250"/>
            <a:ext cx="4854575" cy="771525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1500174"/>
            <a:ext cx="5032382" cy="3986226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000066"/>
                </a:solidFill>
              </a:rPr>
              <a:t>		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– занятие, любимое всеми детьми и очень полезное. И не обязательно рисовать только карандашом или кистью на бумаге или картоне. Можно рисовать на снегу и песке, на запотевшем окне и асфальте. Полезно рисовать пальцем, ладонью, палочкой, делать отпечатки кусочком ваты, скомканной бумаги.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3396539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Раскрашивание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3" y="1285860"/>
            <a:ext cx="5004047" cy="494116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Раскрашивание - один из самых легких видов деятельности. Вместе с тем, оно продолжает оставаться средством развития согласованных действий зрительного и двигательного анализаторов и укрепления двигательного аппарата пишущей руки. Необходимо учить детей раскрашивать аккуратно, не выходя за контуры изображенных предметов, равномерно нанося нужный цвет. В процессе рисования у детей развиваются не только творчество, но формируются элементарные графические умения, столь необходимые для развития ручной ловкости, освоения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письма.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670547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7638"/>
            <a:ext cx="3017819" cy="437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67944" y="260736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 работы-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МБОУ «Начальная школа-детский сад №68»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916832"/>
            <a:ext cx="339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Летифова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Зенфира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Несуровна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7755" y="3933056"/>
            <a:ext cx="395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стаж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3,2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7756" y="4653136"/>
            <a:ext cx="510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Средне-профессиональное,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являюсь студенткой ДГПУ ФСДО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20959"/>
      </p:ext>
    </p:extLst>
  </p:cSld>
  <p:clrMapOvr>
    <a:masterClrMapping/>
  </p:clrMapOvr>
  <p:transition advClick="0" advTm="10000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138" y="333375"/>
            <a:ext cx="4630754" cy="7921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928802"/>
            <a:ext cx="5184775" cy="452438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800000"/>
                </a:solidFill>
              </a:rPr>
              <a:t>	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мелкой моторики используются куклы, соответствующие возможностям ребенка и развивающие их. Куклы бывают разные: петрушечные куклы, вязаные пальчиковые куклы, мягкие подвижные «куклы-рукавички», комбинированные куклы, «я–куклы», куклы-марионетки.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54" y="1125538"/>
            <a:ext cx="2160240" cy="20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098583"/>
            <a:ext cx="2160240" cy="183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Массаж кистей рук и пальцев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5400675" cy="5329237"/>
          </a:xfrm>
        </p:spPr>
        <p:txBody>
          <a:bodyPr/>
          <a:lstStyle/>
          <a:p>
            <a:r>
              <a:rPr lang="ru-RU" sz="2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является одним из видов пассивной гимнастики. Он оказывает общеукрепляющее действие на мышечную систему, повышая тонус, эластичность и сократительную способность мышц. 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Приемы массажа и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кистей и пальцев рук:</a:t>
            </a:r>
            <a:endParaRPr lang="ru-RU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 тыльной стороны кистей рук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  ладони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массаж пальцев рук </a:t>
            </a:r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05263"/>
            <a:ext cx="2952750" cy="256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052513"/>
            <a:ext cx="2132013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627688" cy="79216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Массажеры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11" name="Picture 11" descr="P1040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3141663"/>
            <a:ext cx="4681537" cy="3513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92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147050" cy="2016125"/>
          </a:xfrm>
          <a:noFill/>
          <a:ln/>
        </p:spPr>
        <p:txBody>
          <a:bodyPr/>
          <a:lstStyle/>
          <a:p>
            <a:pPr marL="533400" indent="-533400"/>
            <a:r>
              <a:rPr lang="ru-RU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sz="24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массажерами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катать по столу от кончиков пальцев до локтя, между ладонями, по тыльной стороне кисти.</a:t>
            </a:r>
          </a:p>
          <a:p>
            <a:pPr marL="533400" indent="-533400"/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Выполнять упражнения надо обязательно каждой рукой по очереди.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56792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05064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прищепками для детей относятся к модульной гимнастике, которая подразумевает занятия с предметами, которые сами по себе не разбираются, но из них можно делать другие вещи. С помощью такой гимнастики укрепляется и развивается кисть и два пальца руки, которые в последующем будут активно задействованы в письме.</a:t>
            </a:r>
          </a:p>
          <a:p>
            <a:endParaRPr lang="ru-RU" sz="2000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5399088" cy="6477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2736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chemeClr val="accent2"/>
                </a:solidFill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мелкой моторики и тактильно-двигательного восприятия у детей позволяет детям </a:t>
            </a:r>
          </a:p>
          <a:p>
            <a:pPr>
              <a:lnSpc>
                <a:spcPct val="80000"/>
              </a:lnSpc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овладеть навыками письма, рисования, ручного труда, что в будущем поможет избежать многих проблем школьного обучения,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 адаптироваться в практической жизни,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научиться понимать многие явления окружающего мира. 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Спрашивайте в магазинах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книги и …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5338763" cy="36734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«Пальчиковая гимнастика»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«Веселые пальчики» (Е. Железнова)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«Оригами»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«Пять поросят», авторы С. и Е. Железновы</a:t>
            </a:r>
          </a:p>
        </p:txBody>
      </p:sp>
      <p:pic>
        <p:nvPicPr>
          <p:cNvPr id="160772" name="Picture 4" descr="920903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1000125" cy="15827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73" name="Picture 5" descr="bk249_19_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013325"/>
            <a:ext cx="892175" cy="13668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75" name="Picture 7" descr="k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213100"/>
            <a:ext cx="1189037" cy="1619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76" name="Picture 8" descr="261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437063"/>
            <a:ext cx="1466850" cy="2095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80" name="Picture 12" descr="sd45_01_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941888"/>
            <a:ext cx="1012825" cy="165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81" name="Picture 13" descr="p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941888"/>
            <a:ext cx="1044575" cy="165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078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1268413"/>
            <a:ext cx="1857375" cy="2438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85728"/>
            <a:ext cx="5483225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кухне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4437063"/>
            <a:ext cx="8280400" cy="21209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800000"/>
                </a:solidFill>
              </a:rPr>
              <a:t>		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на кухне найдется дело, полезное для развития пальчиков. Попросите ребенка помочь приготовить блюдо из теста, и ваш пирог украсится необычными узорами, созданными детскими руками и фантазией.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4533" y="1885121"/>
            <a:ext cx="3187328" cy="213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133" y="1988840"/>
            <a:ext cx="2766068" cy="199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baby0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571625"/>
            <a:ext cx="22145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714752"/>
            <a:ext cx="78581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</a:t>
            </a:r>
            <a:b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А. Сухомлинский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182050"/>
      </p:ext>
    </p:extLst>
  </p:cSld>
  <p:clrMapOvr>
    <a:masterClrMapping/>
  </p:clrMapOvr>
  <p:transition advClick="0"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</a:rPr>
              <a:t>Изучением этой проблемы занимались учёные: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4072" y="1412776"/>
            <a:ext cx="5030216" cy="4713387"/>
          </a:xfrm>
        </p:spPr>
        <p:txBody>
          <a:bodyPr/>
          <a:lstStyle/>
          <a:p>
            <a:pPr marL="0" lvl="0" indent="0" algn="just" eaLnBrk="1" fontAlgn="auto" hangingPunct="1">
              <a:spcAft>
                <a:spcPts val="0"/>
              </a:spcAft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/>
              </a:rPr>
              <a:t>Иван Михайлович Сеченов писал: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"Что движение руки человека наследственно не предопределены, а возникают в процессе воспитания и обучения как результат образования ассоциативных связей между зрительными ощущениями, осязательными и мышечными в процессе активного взаимодействия с окружающей средой.</a:t>
            </a:r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pPr marL="0" lvl="0" indent="0" algn="just" eaLnBrk="1" fontAlgn="auto" hangingPunct="1">
              <a:spcAft>
                <a:spcPts val="0"/>
              </a:spcAft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/>
              </a:rPr>
              <a:t>Владимир Михайлович Бехтерев в своих работах доказал,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что простые движения рук помогают снять умственную усталость, улучшают произношение многих звуков, развивают речь ребёнка. Развитие мелкой моторики рук у детей дошкольного возраста очень важная задача для педагогов и родителей. Только в совместной постоянной и систематической работе можно добиться положительных результатов. Работу по развитию мелкой моторики рук у детей нужно начинать как можно раньше с младенческого возраста.</a:t>
            </a:r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412776"/>
            <a:ext cx="1584176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0312" y="1412776"/>
            <a:ext cx="1306488" cy="1584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8507" y="3121223"/>
            <a:ext cx="1258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>
                <a:solidFill>
                  <a:prstClr val="black"/>
                </a:solidFill>
                <a:latin typeface="Times New Roman"/>
              </a:rPr>
              <a:t>И.М.Сеченов</a:t>
            </a:r>
            <a:endParaRPr lang="ru-RU" sz="14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6487" y="4246959"/>
            <a:ext cx="1030313" cy="1231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6240" y="5694714"/>
            <a:ext cx="1548518" cy="432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8283" y="3640133"/>
            <a:ext cx="1363837" cy="16610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2975" y="3244334"/>
            <a:ext cx="1486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Л С. Волкова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414871394"/>
      </p:ext>
    </p:extLst>
  </p:cSld>
  <p:clrMapOvr>
    <a:masterClrMapping/>
  </p:clrMapOvr>
  <p:transition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32637" y="1110444"/>
            <a:ext cx="4104456" cy="15121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Мелкая моторика- это согласованные движения пальцев рук, умение ребёнка « пользоваться» этими движениями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5624" y="3104964"/>
            <a:ext cx="1122040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07704" y="3789040"/>
            <a:ext cx="2376263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предметными действиями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55976" y="3933055"/>
            <a:ext cx="2736304" cy="2193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продуктивных видов деятельности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37093" y="3104964"/>
            <a:ext cx="1821716" cy="1682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исьмо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5" idx="7"/>
          </p:cNvCxnSpPr>
          <p:nvPr/>
        </p:nvCxnSpPr>
        <p:spPr>
          <a:xfrm flipH="1">
            <a:off x="1383345" y="2276872"/>
            <a:ext cx="1712490" cy="107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19872" y="2622612"/>
            <a:ext cx="576064" cy="1094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48064" y="2708920"/>
            <a:ext cx="144016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72200" y="2564904"/>
            <a:ext cx="564893" cy="89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2154464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/>
              </a:rPr>
              <a:t>Причины слабого развития мелкой моторики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244827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Неэффективный  подбор игр и упражнений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2852936"/>
            <a:ext cx="2818656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Низкий уровень развития кистевой моторики у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931368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 детей состоит в том, что у детей младшего дошкольного возраста низкий уровень развития мелкой моторики. Следствие слабого развития общей моторики и руки, общая неготовность большинства современных детей к письму или проблем с речевым развитием.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56066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мелкой моторики у младших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Вовлечь родителей в процесс формирования речи детей посредством развития мелкой моторики.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676875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68769669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и школа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 и школа</Template>
  <TotalTime>0</TotalTime>
  <Words>1225</Words>
  <Application>Microsoft Office PowerPoint</Application>
  <PresentationFormat>Экран (4:3)</PresentationFormat>
  <Paragraphs>187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природа и школа</vt:lpstr>
      <vt:lpstr>Моя педагогическая находка</vt:lpstr>
      <vt:lpstr>Развитие мелкой моторики рук у детей младшего дошкольного возраста   </vt:lpstr>
      <vt:lpstr>Слайд 3</vt:lpstr>
      <vt:lpstr>Слайд 4</vt:lpstr>
      <vt:lpstr>Изучением этой проблемы занимались учёные:</vt:lpstr>
      <vt:lpstr>Слайд 6</vt:lpstr>
      <vt:lpstr>Слайд 7</vt:lpstr>
      <vt:lpstr>Слайд 8</vt:lpstr>
      <vt:lpstr>Слайд 9</vt:lpstr>
      <vt:lpstr>Гипотеза – мы предполагаем ,что про процесс развития мелкой моторики ребёнка будет более эффективным при регулярной и разнообразной организации деятельности, построенной с учётом особенностей развития у дошкольников, и будет быстрее развиваться при соблюдении следующих условий, если:</vt:lpstr>
      <vt:lpstr>Слайд 11</vt:lpstr>
      <vt:lpstr>Средства развития мелкой моторики </vt:lpstr>
      <vt:lpstr>Уже грудному младенцу можно массировать пальчики (пальчиковая гимнастика), воздействуя тем самым на активные точки, связанные с корой головного мозга. В раннем и младшем дошкольном возрасте нужно выполнять простые упражнения, сопровождаемые стихотворным текстом, не забывать о развитии элементарных навыков самообслуживания: застегивать и расстегивать пуговицы, завязывать шнурки и т.д. В старшем дошкольном возрасте работа по развитию мелкой моторики и координации движений руки должна стать важной часть подготовки к школе</vt:lpstr>
      <vt:lpstr>Методы:</vt:lpstr>
      <vt:lpstr>Приёмы работы:</vt:lpstr>
      <vt:lpstr>Основные принципы:</vt:lpstr>
      <vt:lpstr>Литература:</vt:lpstr>
      <vt:lpstr>Способы развития мелкой моторики</vt:lpstr>
      <vt:lpstr>Пальчиковая гимнастика</vt:lpstr>
      <vt:lpstr>Пальчиковые игры</vt:lpstr>
      <vt:lpstr>Игры с крупой, бусинками, пуговицами, бросовым материалом </vt:lpstr>
      <vt:lpstr>Игры с крупами</vt:lpstr>
      <vt:lpstr>Игры с природным материалом</vt:lpstr>
      <vt:lpstr>Игры с песком </vt:lpstr>
      <vt:lpstr>Игры с пластилином</vt:lpstr>
      <vt:lpstr>Игры с конструктором, мозаикой</vt:lpstr>
      <vt:lpstr>Шнуровки –зачем они?</vt:lpstr>
      <vt:lpstr>Рисование</vt:lpstr>
      <vt:lpstr>Раскрашивание</vt:lpstr>
      <vt:lpstr>Пальчиковый театр</vt:lpstr>
      <vt:lpstr> Массаж кистей рук и пальцев</vt:lpstr>
      <vt:lpstr>Массажеры</vt:lpstr>
      <vt:lpstr>Игры с прищепками</vt:lpstr>
      <vt:lpstr>Заключение </vt:lpstr>
      <vt:lpstr>Спрашивайте в магазинах  книги и …</vt:lpstr>
      <vt:lpstr>PS игры на кухне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2010-01-27T14:48:45Z</dcterms:created>
  <dcterms:modified xsi:type="dcterms:W3CDTF">2021-03-22T07:54:23Z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