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2" r:id="rId3"/>
    <p:sldId id="259" r:id="rId4"/>
    <p:sldId id="295" r:id="rId5"/>
    <p:sldId id="258" r:id="rId6"/>
    <p:sldId id="260" r:id="rId7"/>
    <p:sldId id="296" r:id="rId8"/>
    <p:sldId id="266" r:id="rId9"/>
    <p:sldId id="264" r:id="rId10"/>
    <p:sldId id="297" r:id="rId11"/>
    <p:sldId id="272" r:id="rId12"/>
    <p:sldId id="294" r:id="rId13"/>
    <p:sldId id="282" r:id="rId14"/>
    <p:sldId id="298" r:id="rId15"/>
    <p:sldId id="273" r:id="rId16"/>
    <p:sldId id="271" r:id="rId17"/>
    <p:sldId id="277" r:id="rId18"/>
    <p:sldId id="276" r:id="rId19"/>
    <p:sldId id="270" r:id="rId20"/>
    <p:sldId id="275" r:id="rId21"/>
    <p:sldId id="299" r:id="rId22"/>
    <p:sldId id="279" r:id="rId23"/>
    <p:sldId id="302" r:id="rId24"/>
    <p:sldId id="306" r:id="rId25"/>
    <p:sldId id="304" r:id="rId26"/>
    <p:sldId id="305" r:id="rId27"/>
    <p:sldId id="26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950"/>
    <a:srgbClr val="009B2E"/>
    <a:srgbClr val="469246"/>
    <a:srgbClr val="009900"/>
    <a:srgbClr val="000066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 autoAdjust="0"/>
    <p:restoredTop sz="86409" autoAdjust="0"/>
  </p:normalViewPr>
  <p:slideViewPr>
    <p:cSldViewPr>
      <p:cViewPr varScale="1">
        <p:scale>
          <a:sx n="79" d="100"/>
          <a:sy n="79" d="100"/>
        </p:scale>
        <p:origin x="177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2EB3D-35D9-44FC-9740-FEA171A537F9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4843" y="-243408"/>
            <a:ext cx="9529709" cy="871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564904"/>
            <a:ext cx="8424936" cy="475252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700" b="1" i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i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МБОУ «Начальная школа-детский сад №68</a:t>
            </a:r>
            <a:r>
              <a:rPr lang="ru-RU" sz="3100" b="1" i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100" b="1" i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Моя педагогическая находка</a:t>
            </a:r>
            <a:br>
              <a:rPr lang="ru-RU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100" b="1" i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3100" b="1" i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spc="50" dirty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spc="50" dirty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spc="50" dirty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spc="50" dirty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Выполнила: воспитатель  </a:t>
            </a:r>
            <a:br>
              <a:rPr lang="ru-RU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Магомедова А.Ю.</a:t>
            </a:r>
            <a:r>
              <a:rPr lang="ru-RU" sz="2700" b="1" spc="50" dirty="0" smtClean="0">
                <a:ln w="11430"/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spc="50" dirty="0" smtClean="0">
                <a:ln w="11430"/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2800" b="1" i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5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5400" b="1" i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 flipV="1">
            <a:off x="1187624" y="8610599"/>
            <a:ext cx="64008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858" y="1916832"/>
            <a:ext cx="3960374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mirpps.ru/fon-dlja-prezentacii/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phonoteka.org/uploads/posts/2021-05/1621831860_35-phonoteka_org-p-fon-dlya-plastilinografii-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692696"/>
            <a:ext cx="900100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7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mirpps.ru/fon-dlja-prezentacii/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юля\ФОТО ППС\DSC_01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737003">
            <a:off x="270415" y="355563"/>
            <a:ext cx="2837782" cy="2952328"/>
          </a:xfrm>
          <a:prstGeom prst="rect">
            <a:avLst/>
          </a:prstGeom>
          <a:noFill/>
        </p:spPr>
      </p:pic>
      <p:pic>
        <p:nvPicPr>
          <p:cNvPr id="3" name="Picture 3" descr="C:\Users\User\Desktop\юля\7 ГРУППА\DSC_0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03157">
            <a:off x="5099569" y="3881870"/>
            <a:ext cx="3168352" cy="2361039"/>
          </a:xfrm>
          <a:prstGeom prst="rect">
            <a:avLst/>
          </a:prstGeom>
          <a:noFill/>
        </p:spPr>
      </p:pic>
      <p:sp>
        <p:nvSpPr>
          <p:cNvPr id="5" name="AutoShape 2" descr="https://phonoteka.org/uploads/posts/2021-05/1621831860_35-phonoteka_org-p-fon-dlya-plastilinografii-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575" y="3663455"/>
            <a:ext cx="4045834" cy="30262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171600"/>
            <a:ext cx="406717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90" y="0"/>
            <a:ext cx="91143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928802"/>
            <a:ext cx="7429552" cy="4143404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Обратная </a:t>
            </a:r>
            <a:r>
              <a:rPr lang="ru-RU" sz="53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(витражная)  - изображение лепной картины с обратной стороны горизонтальной поверхности (с обозначением контура).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mirpps.ru/fon-dlja-prezentacii/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8" name="Рисунок 7" descr="hello_html_m553f8a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891" y="3562162"/>
            <a:ext cx="4430215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44059" y="195794"/>
            <a:ext cx="3029519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35" y="306615"/>
            <a:ext cx="4572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mirpps.ru/fon-dlja-prezentacii/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10" name="Содержимое 9" descr="F:\работы детей\Новогодние поделки\IMG_277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433" y="332656"/>
            <a:ext cx="8009007" cy="612068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682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17"/>
            <a:ext cx="9144000" cy="685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21484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Контурная </a:t>
            </a:r>
            <a:r>
              <a:rPr lang="ru-RU" sz="4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4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изображение объекта </a:t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контуру, с   использованием «жгутиков».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rPr>
              <a:t/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irpps.ru/fon-dlja-prezentacii/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8552"/>
            <a:ext cx="9168735" cy="68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10244" name="Picture 4" descr="https://i.mycdn.me/image?id=863953755999&amp;t=3&amp;plc=WEB&amp;tkn=*XKojPcfmz6qlyZZNSPe8JkYSbw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63237">
            <a:off x="242958" y="356741"/>
            <a:ext cx="4154953" cy="3024336"/>
          </a:xfrm>
          <a:prstGeom prst="rect">
            <a:avLst/>
          </a:prstGeom>
          <a:noFill/>
        </p:spPr>
      </p:pic>
      <p:pic>
        <p:nvPicPr>
          <p:cNvPr id="7170" name="Picture 2" descr="http://dssolnkochkedu54ru.edusite.ru/images/p13_p101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4515">
            <a:off x="971600" y="3717032"/>
            <a:ext cx="2880320" cy="2837699"/>
          </a:xfrm>
          <a:prstGeom prst="rect">
            <a:avLst/>
          </a:prstGeom>
          <a:noFill/>
        </p:spPr>
      </p:pic>
      <p:pic>
        <p:nvPicPr>
          <p:cNvPr id="7172" name="Picture 4" descr="http://www.maam.ru/upload/blogs/e67620ad85169767a5c895912e332f90.jp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74435">
            <a:off x="5043391" y="205528"/>
            <a:ext cx="3947120" cy="3039169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5071332" y="3688680"/>
            <a:ext cx="3103133" cy="2621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786346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Мозаичная </a:t>
            </a:r>
            <a:r>
              <a:rPr lang="ru-RU" sz="53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изображение лепной картины на горизонтальной поверхности с помощью шариков из пластилина  или шарикового пластилина.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mirpps.ru/fon-dlja-prezentacii/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1026" name="Picture 2" descr="C:\Users\User\Desktop\юля\ФОТО ППС\DSC_0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398946" y="3822954"/>
            <a:ext cx="3044351" cy="3088987"/>
          </a:xfrm>
          <a:prstGeom prst="rect">
            <a:avLst/>
          </a:prstGeom>
          <a:noFill/>
        </p:spPr>
      </p:pic>
      <p:pic>
        <p:nvPicPr>
          <p:cNvPr id="1028" name="Picture 4" descr="https://i.mycdn.me/image?id=863953749343&amp;t=3&amp;plc=WEB&amp;tkn=*eD-SCF46AerDiQpS_vjeJtbx-_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88905"/>
            <a:ext cx="4597118" cy="3128128"/>
          </a:xfrm>
          <a:prstGeom prst="rect">
            <a:avLst/>
          </a:prstGeom>
          <a:noFill/>
        </p:spPr>
      </p:pic>
      <p:pic>
        <p:nvPicPr>
          <p:cNvPr id="5" name="Рисунок 4" descr="C:\Users\Компьютер\Desktop\пластилин\работы детей\IMG_2108.JPG"/>
          <p:cNvPicPr/>
          <p:nvPr/>
        </p:nvPicPr>
        <p:blipFill>
          <a:blip r:embed="rId5" cstate="print"/>
          <a:srcRect l="32568" t="16239" r="22904" b="11681"/>
          <a:stretch>
            <a:fillRect/>
          </a:stretch>
        </p:blipFill>
        <p:spPr bwMode="auto">
          <a:xfrm>
            <a:off x="874463" y="3947968"/>
            <a:ext cx="3312368" cy="308136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6628" y="557914"/>
            <a:ext cx="3659868" cy="2751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irpps.ru/fon-dlja-prezentacii/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99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2050" name="Picture 2" descr="C:\Users\User\Desktop\юля\7 ГРУППА\DSC_1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7165304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7920880" cy="237626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48860" cy="628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043608" y="404664"/>
            <a:ext cx="7056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84138" algn="l"/>
              </a:tabLst>
            </a:pPr>
            <a:r>
              <a:rPr lang="ru-RU" sz="48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spc="50" dirty="0" err="1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44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- как средство </a:t>
            </a:r>
            <a:br>
              <a:rPr lang="ru-RU" sz="44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развития мелкой моторики рук»</a:t>
            </a:r>
            <a:endParaRPr lang="ru-RU" sz="4400" cap="al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94" y="0"/>
            <a:ext cx="9146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214842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Многослойная </a:t>
            </a:r>
            <a:r>
              <a:rPr lang="ru-RU" sz="53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объемные изображения для которых используются элементы с последовательным соединением слоев разного цвета.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mirpps.ru/fon-dlja-prezentacii/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" y="-18552"/>
            <a:ext cx="9168735" cy="68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907642" y="194572"/>
            <a:ext cx="4018617" cy="30139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9" y="3512613"/>
            <a:ext cx="3926017" cy="29407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50" y="537825"/>
            <a:ext cx="3730814" cy="2487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3566572"/>
            <a:ext cx="2889740" cy="2760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918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mirpps.ru/fon-dlja-prezentacii/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" y="-18552"/>
            <a:ext cx="9168735" cy="68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1026" name="Picture 2" descr="G:\Новая папка\DSC007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/>
          <a:stretch/>
        </p:blipFill>
        <p:spPr bwMode="auto">
          <a:xfrm>
            <a:off x="107504" y="300904"/>
            <a:ext cx="3600400" cy="2823184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Новая папка\DSC007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34" y="3576620"/>
            <a:ext cx="3699371" cy="2888308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Новая папка\DSC00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89" y="132009"/>
            <a:ext cx="3848110" cy="2992079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Новая папка\DSC007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577" y="3576620"/>
            <a:ext cx="3618223" cy="2979057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94" y="0"/>
            <a:ext cx="9146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052736"/>
            <a:ext cx="7429552" cy="4214842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Модульная </a:t>
            </a:r>
            <a:r>
              <a:rPr lang="ru-RU" sz="53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состоит </a:t>
            </a:r>
            <a: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 разных декорирующих элементов: шариков, лепешек, </a:t>
            </a:r>
            <a:r>
              <a:rPr lang="ru-RU" sz="40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цилиндриков</a:t>
            </a:r>
            <a: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косичек и других технических элементов.</a:t>
            </a:r>
          </a:p>
        </p:txBody>
      </p:sp>
    </p:spTree>
    <p:extLst>
      <p:ext uri="{BB962C8B-B14F-4D97-AF65-F5344CB8AC3E}">
        <p14:creationId xmlns:p14="http://schemas.microsoft.com/office/powerpoint/2010/main" val="293443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mirpps.ru/fon-dlja-prezentacii/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" y="-18552"/>
            <a:ext cx="9168735" cy="68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2455"/>
            <a:ext cx="4290307" cy="2859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21" y="3368829"/>
            <a:ext cx="4225887" cy="3279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350" y="3408933"/>
            <a:ext cx="3775957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515" y="389264"/>
            <a:ext cx="4079453" cy="257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767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4954302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Этапы осваивания различных видов </a:t>
            </a:r>
            <a:r>
              <a:rPr lang="ru-RU" sz="3600" b="1" dirty="0" err="1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пластилинографии</a:t>
            </a:r>
            <a:r>
              <a:rPr lang="ru-RU" sz="36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36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•  Младшая группа - прямая </a:t>
            </a:r>
            <a:r>
              <a:rPr lang="ru-RU" sz="2800" b="1" i="1" dirty="0" err="1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•  Средняя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группа – 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мозаичная и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контурная </a:t>
            </a:r>
            <a:r>
              <a:rPr lang="ru-RU" sz="2800" b="1" i="1" dirty="0" err="1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•  Старшая группа - модульная </a:t>
            </a:r>
            <a:r>
              <a:rPr lang="ru-RU" sz="2800" b="1" i="1" dirty="0" err="1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.  Подготовительная группа – многослойная </a:t>
            </a:r>
            <a:r>
              <a:rPr lang="ru-RU" sz="2800" b="1" i="1" dirty="0" err="1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7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4954302"/>
          </a:xfrm>
        </p:spPr>
        <p:txBody>
          <a:bodyPr>
            <a:noAutofit/>
          </a:bodyPr>
          <a:lstStyle/>
          <a:p>
            <a:r>
              <a:rPr lang="ru-RU" sz="32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 технике </a:t>
            </a:r>
            <a:r>
              <a:rPr lang="ru-RU" sz="3200" b="1" i="1" dirty="0" err="1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пластилинографии</a:t>
            </a:r>
            <a:r>
              <a:rPr lang="ru-RU" sz="32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можно создать: цветы, растения, насекомых, рыб, животных. Первые успехи в работе вызовут у детей желание создавать тематические картинки сначала под руководством взрослого, а затем в собственном творчестве, что будет способствовать развитию воображения и фантазии.</a:t>
            </a:r>
            <a:r>
              <a:rPr lang="ru-RU" sz="24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9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50" y="332656"/>
            <a:ext cx="9130950" cy="703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4392488" cy="496855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Творите </a:t>
            </a:r>
            <a:br>
              <a:rPr lang="ru-RU" sz="48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вместе с </a:t>
            </a:r>
            <a:br>
              <a:rPr lang="ru-RU" sz="48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детьми !!!</a:t>
            </a:r>
            <a:br>
              <a:rPr lang="ru-RU" sz="48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  <a:r>
              <a:rPr lang="ru-RU" sz="36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Желаю удачи!</a:t>
            </a:r>
            <a:endParaRPr lang="ru-RU" sz="3600" b="1" spc="50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495218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79512" y="-2043608"/>
            <a:ext cx="9361040" cy="2318246"/>
          </a:xfrm>
        </p:spPr>
        <p:txBody>
          <a:bodyPr>
            <a:normAutofit/>
          </a:bodyPr>
          <a:lstStyle/>
          <a:p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009900"/>
                </a:solidFill>
              </a:rPr>
              <a:t/>
            </a:r>
            <a:br>
              <a:rPr lang="ru-RU" dirty="0">
                <a:ln>
                  <a:solidFill>
                    <a:srgbClr val="7030A0"/>
                  </a:solidFill>
                </a:ln>
                <a:solidFill>
                  <a:srgbClr val="009900"/>
                </a:solidFill>
              </a:rPr>
            </a:br>
            <a:endParaRPr lang="ru-RU" dirty="0">
              <a:ln>
                <a:solidFill>
                  <a:srgbClr val="7030A0"/>
                </a:solidFill>
              </a:ln>
              <a:solidFill>
                <a:srgbClr val="0099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32656"/>
            <a:ext cx="66967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84138" algn="l"/>
              </a:tabLst>
            </a:pPr>
            <a:r>
              <a:rPr lang="ru-RU" sz="2400" b="1" i="1" cap="all" dirty="0">
                <a:ln w="10541" cmpd="sng">
                  <a:solidFill>
                    <a:srgbClr val="000066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Совсем недавно в декоративно-прикладном творчестве появилось еще одно оригинальное и интересное направление – </a:t>
            </a:r>
            <a:r>
              <a:rPr lang="ru-RU" sz="2400" b="1" i="1" cap="all" dirty="0" err="1">
                <a:ln w="10541" cmpd="sng">
                  <a:solidFill>
                    <a:srgbClr val="000066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2400" b="1" i="1" cap="all" dirty="0">
                <a:ln w="10541" cmpd="sng">
                  <a:solidFill>
                    <a:srgbClr val="000066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. Это новый вид рисования, который уже обрел популярность и активно используется в дошкольных заведениях и младших классах на уроках творчества с </a:t>
            </a:r>
            <a:r>
              <a:rPr lang="ru-RU" sz="2400" b="1" i="1" cap="all" dirty="0" smtClean="0">
                <a:ln w="10541" cmpd="sng">
                  <a:solidFill>
                    <a:srgbClr val="000066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детьми. </a:t>
            </a:r>
            <a:r>
              <a:rPr lang="ru-RU" sz="2400" b="1" i="1" cap="all" dirty="0">
                <a:ln w="10541" cmpd="sng">
                  <a:solidFill>
                    <a:srgbClr val="000066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Но многие еще не знают, что это такое.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72400" cy="2115666"/>
          </a:xfrm>
        </p:spPr>
        <p:txBody>
          <a:bodyPr>
            <a:normAutofit fontScale="90000"/>
          </a:bodyPr>
          <a:lstStyle/>
          <a:p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«Источники творческих способностей и дарования детей - на кончиках их пальцев. От пальцев, образно говоря, идут тончайшие нити – ручейки, которые питают источник творческой мысли. Другими словами: чем больше мастерства в детской руке, тем умнее ребенок»- так говорил В. А. Сухомлинский.</a:t>
            </a:r>
            <a:endParaRPr lang="ru-RU" sz="4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err="1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4000" b="1" dirty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4000" b="1" dirty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графия» - создавать, изображать</a:t>
            </a: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«пластилин» - материал, при помощи которого осуществляется исполнение замысла). </a:t>
            </a: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данной нетрадиционной техники заключается в создании лепной картины с изображением выпуклых, </a:t>
            </a:r>
            <a:r>
              <a:rPr lang="ru-RU" sz="2800" b="1" i="1" dirty="0" err="1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полуобъёмных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объектов на горизонтальной поверхности.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Занятия </a:t>
            </a:r>
            <a:r>
              <a:rPr lang="ru-RU" sz="2800" b="1" dirty="0" err="1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пластилинографией</a:t>
            </a:r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способствуют</a:t>
            </a:r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• реализации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познавательной способности;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• развитию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мелкой моторики;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• расширению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кругозора;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• развитию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тактильной чувствительности;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• увеличению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словарного запаса малыша;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• закладке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эстетического вкуса;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• ознакомлению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 миром, который окружает ребенка;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• развитию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способностей сенсорного характера;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• появлению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возможности выразить свои эмоции.</a:t>
            </a:r>
            <a:r>
              <a:rPr lang="ru-RU" sz="24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Педагог должен </a:t>
            </a:r>
            <a:r>
              <a:rPr lang="ru-RU" sz="28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научить </a:t>
            </a:r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малыша правильным движениям при рисовании пластилином:</a:t>
            </a:r>
            <a:b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•	размазывать пластилин следует двумя способами: сверху вниз или 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слева направо</a:t>
            </a:r>
            <a:r>
              <a:rPr lang="ru-RU" sz="2800" b="1" i="1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; 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•	работа выполняется исключительно подушечкой пальцев; 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•	при работе следует следить, чтобы пальчики не гнулись.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5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357214"/>
            <a:ext cx="9929882" cy="807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</a:t>
            </a:r>
            <a:br>
              <a:rPr lang="ru-RU" sz="54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spc="100" dirty="0" err="1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пластилинографии</a:t>
            </a:r>
            <a:r>
              <a:rPr lang="ru-RU" sz="54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23"/>
            <a:ext cx="9207463" cy="711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214842"/>
          </a:xfrm>
        </p:spPr>
        <p:txBody>
          <a:bodyPr>
            <a:normAutofit/>
          </a:bodyPr>
          <a:lstStyle/>
          <a:p>
            <a:r>
              <a:rPr lang="ru-RU" sz="49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Прямая </a:t>
            </a:r>
            <a:br>
              <a:rPr lang="ru-RU" sz="49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49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изображение лепной картины на горизонтальной </a:t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поверхности.</a:t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183</Words>
  <Application>Microsoft Office PowerPoint</Application>
  <PresentationFormat>Экран (4:3)</PresentationFormat>
  <Paragraphs>36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 МБОУ «Начальная школа-детский сад №68» Моя педагогическая находка                    Выполнила: воспитатель   Магомедова А.Ю.                                    </vt:lpstr>
      <vt:lpstr>  </vt:lpstr>
      <vt:lpstr> </vt:lpstr>
      <vt:lpstr>     «Источники творческих способностей и дарования детей - на кончиках их пальцев. От пальцев, образно говоря, идут тончайшие нити – ручейки, которые питают источник творческой мысли. Другими словами: чем больше мастерства в детской руке, тем умнее ребенок»- так говорил В. А. Сухомлинский.</vt:lpstr>
      <vt:lpstr>        «Пластилинография»  («графия» - создавать, изображать,  «пластилин» - материал, при помощи которого осуществляется исполнение замысла).   Принцип данной нетрадиционной техники заключается в создании лепной картины с изображением выпуклых, полуобъёмных объектов на горизонтальной поверхности.</vt:lpstr>
      <vt:lpstr>Занятия пластилинографией способствуют:  • реализации познавательной способности; • развитию мелкой моторики; • расширению кругозора; • развитию тактильной чувствительности; • увеличению словарного запаса малыша; • закладке эстетического вкуса; • ознакомлению с миром, который окружает ребенка; • развитию способностей сенсорного характера; • появлению возможности выразить свои эмоции. </vt:lpstr>
      <vt:lpstr>Педагог должен научить малыша правильным движениям при рисовании пластилином: • размазывать пластилин следует двумя способами: сверху вниз или слева направо;   • работа выполняется исключительно подушечкой пальцев;  • при работе следует следить, чтобы пальчики не гнулись.  </vt:lpstr>
      <vt:lpstr> </vt:lpstr>
      <vt:lpstr>Прямая  пластилинография- изображение лепной картины на горизонтальной    поверхности. </vt:lpstr>
      <vt:lpstr>Презентация PowerPoint</vt:lpstr>
      <vt:lpstr>Презентация PowerPoint</vt:lpstr>
      <vt:lpstr>Обратная пластилинография (витражная)  - изображение лепной картины с обратной стороны горизонтальной поверхности (с обозначением контура).  </vt:lpstr>
      <vt:lpstr> </vt:lpstr>
      <vt:lpstr> </vt:lpstr>
      <vt:lpstr>Контурная пластилинография - изображение объекта  по контуру, с   использованием «жгутиков». </vt:lpstr>
      <vt:lpstr> </vt:lpstr>
      <vt:lpstr>Мозаичная пластилинография - изображение лепной картины на горизонтальной поверхности с помощью шариков из пластилина  или шарикового пластилина.  </vt:lpstr>
      <vt:lpstr> </vt:lpstr>
      <vt:lpstr> </vt:lpstr>
      <vt:lpstr>Многослойная пластилинография - объемные изображения для которых используются элементы с последовательным соединением слоев разного цвета. </vt:lpstr>
      <vt:lpstr> </vt:lpstr>
      <vt:lpstr> </vt:lpstr>
      <vt:lpstr>Модульная пластилинография  состоит из разных декорирующих элементов: шариков, лепешек, цилиндриков, косичек и других технических элементов.</vt:lpstr>
      <vt:lpstr> </vt:lpstr>
      <vt:lpstr>Этапы осваивания различных видов пластилинографии:  •  Младшая группа - прямая пластилинография  •  Средняя группа – мозаичная и контурная пластилинография  •  Старшая группа - модульная пластилинография .  Подготовительная группа – многослойная пластилинография   </vt:lpstr>
      <vt:lpstr>В технике пластилинографии можно создать: цветы, растения, насекомых, рыб, животных. Первые успехи в работе вызовут у детей желание создавать тематические картинки сначала под руководством взрослого, а затем в собственном творчестве, что будет способствовать развитию воображения и фантазии.  </vt:lpstr>
      <vt:lpstr>Творите  вместе с  детьми !!!        Желаю удачи!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Компьютер</dc:creator>
  <cp:lastModifiedBy>Admin</cp:lastModifiedBy>
  <cp:revision>202</cp:revision>
  <dcterms:created xsi:type="dcterms:W3CDTF">2015-02-24T09:24:26Z</dcterms:created>
  <dcterms:modified xsi:type="dcterms:W3CDTF">2022-03-18T12:03:33Z</dcterms:modified>
</cp:coreProperties>
</file>