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0" r:id="rId3"/>
    <p:sldId id="262" r:id="rId4"/>
    <p:sldId id="260" r:id="rId5"/>
    <p:sldId id="263" r:id="rId6"/>
    <p:sldId id="264" r:id="rId7"/>
    <p:sldId id="265" r:id="rId8"/>
    <p:sldId id="266" r:id="rId9"/>
    <p:sldId id="273" r:id="rId10"/>
    <p:sldId id="267" r:id="rId11"/>
    <p:sldId id="268" r:id="rId12"/>
    <p:sldId id="269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96" r:id="rId22"/>
    <p:sldId id="280" r:id="rId23"/>
    <p:sldId id="281" r:id="rId24"/>
    <p:sldId id="282" r:id="rId25"/>
    <p:sldId id="284" r:id="rId26"/>
    <p:sldId id="285" r:id="rId27"/>
    <p:sldId id="290" r:id="rId28"/>
    <p:sldId id="286" r:id="rId29"/>
    <p:sldId id="291" r:id="rId30"/>
    <p:sldId id="292" r:id="rId31"/>
    <p:sldId id="294" r:id="rId32"/>
    <p:sldId id="287" r:id="rId33"/>
    <p:sldId id="288" r:id="rId34"/>
    <p:sldId id="295" r:id="rId35"/>
  </p:sldIdLst>
  <p:sldSz cx="9144000" cy="6858000" type="screen4x3"/>
  <p:notesSz cx="6858000" cy="9144000"/>
  <p:custDataLst>
    <p:tags r:id="rId3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6699"/>
    <a:srgbClr val="3399FF"/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3982" autoAdjust="0"/>
  </p:normalViewPr>
  <p:slideViewPr>
    <p:cSldViewPr>
      <p:cViewPr>
        <p:scale>
          <a:sx n="216" d="100"/>
          <a:sy n="216" d="100"/>
        </p:scale>
        <p:origin x="4368" y="3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Сентябрь 2021</c:v>
                </c:pt>
                <c:pt idx="1">
                  <c:v>Январь 2022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Сентябрь 2021</c:v>
                </c:pt>
                <c:pt idx="1">
                  <c:v>Январь 2022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55</c:v>
                </c:pt>
                <c:pt idx="1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Сентябрь 2021</c:v>
                </c:pt>
                <c:pt idx="1">
                  <c:v>Январь 2022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</c:v>
                </c:pt>
                <c:pt idx="1">
                  <c:v>0</c:v>
                </c:pt>
              </c:numCache>
            </c:numRef>
          </c:val>
        </c:ser>
        <c:shape val="box"/>
        <c:axId val="90647936"/>
        <c:axId val="90662016"/>
        <c:axId val="0"/>
      </c:bar3DChart>
      <c:catAx>
        <c:axId val="90647936"/>
        <c:scaling>
          <c:orientation val="minMax"/>
        </c:scaling>
        <c:axPos val="b"/>
        <c:numFmt formatCode="mmm/yy" sourceLinked="1"/>
        <c:tickLblPos val="nextTo"/>
        <c:crossAx val="90662016"/>
        <c:crosses val="autoZero"/>
        <c:auto val="1"/>
        <c:lblAlgn val="ctr"/>
        <c:lblOffset val="100"/>
      </c:catAx>
      <c:valAx>
        <c:axId val="90662016"/>
        <c:scaling>
          <c:orientation val="minMax"/>
        </c:scaling>
        <c:axPos val="l"/>
        <c:majorGridlines/>
        <c:numFmt formatCode="General" sourceLinked="1"/>
        <c:tickLblPos val="nextTo"/>
        <c:crossAx val="9064793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564904"/>
            <a:ext cx="5688632" cy="1318046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06489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2"/>
          <p:cNvSpPr>
            <a:spLocks noGrp="1"/>
          </p:cNvSpPr>
          <p:nvPr>
            <p:ph idx="1"/>
          </p:nvPr>
        </p:nvSpPr>
        <p:spPr>
          <a:xfrm>
            <a:off x="251520" y="2636912"/>
            <a:ext cx="8712968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35696" y="1628800"/>
            <a:ext cx="352839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1639341"/>
            <a:ext cx="352839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535113"/>
            <a:ext cx="34563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07704" y="2174875"/>
            <a:ext cx="345638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6747" y="1535113"/>
            <a:ext cx="3457741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6747" y="2174875"/>
            <a:ext cx="3457741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06489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36912"/>
            <a:ext cx="8712968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2214554"/>
            <a:ext cx="5688632" cy="1571636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67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Портфолио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96DDB6-AE1E-4110-8AD5-5DC06190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Участие в инновационной деятельности </a:t>
            </a:r>
            <a:endParaRPr lang="ru-RU" b="1" dirty="0">
              <a:solidFill>
                <a:srgbClr val="00B050"/>
              </a:solidFill>
              <a:effectLst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F0F41967-4618-42CD-9994-4CE21A3ED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106" y="2852936"/>
            <a:ext cx="8713788" cy="2534028"/>
          </a:xfrm>
        </p:spPr>
      </p:pic>
    </p:spTree>
    <p:extLst>
      <p:ext uri="{BB962C8B-B14F-4D97-AF65-F5344CB8AC3E}">
        <p14:creationId xmlns="" xmlns:p14="http://schemas.microsoft.com/office/powerpoint/2010/main" val="512880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EF578A-49C9-45B8-8E13-E8CBC6599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3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3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31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Профессиональная деятельность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F34B1C2-2CA1-4330-B58D-6856D70EA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i="1" u="none" strike="noStrike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endParaRPr lang="ru-RU" sz="18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i="1" u="none" strike="noStrike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использования</a:t>
            </a:r>
            <a:endParaRPr lang="ru-RU" sz="18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i="1" u="none" strike="noStrike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технология</a:t>
            </a:r>
            <a:endParaRPr lang="ru-RU" sz="18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1" u="none" strike="noStrike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</a:t>
            </a:r>
            <a:r>
              <a:rPr lang="ru-RU" sz="1800" b="0" i="1" u="none" strike="noStrike" kern="12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образовательная деятельность, утренняя гимнастика, развлечения, труд, прогулка, повседневная бытовая деятельность</a:t>
            </a:r>
            <a:endParaRPr lang="ru-RU" sz="18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i="1" u="none" strike="noStrike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сберегающие</a:t>
            </a:r>
            <a:r>
              <a:rPr lang="ru-RU" sz="1800" b="1" i="1" u="none" strike="noStrike" kern="12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  <a:endParaRPr lang="ru-RU" sz="18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1" u="none" strike="noStrike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гимнастика,  гимнастика для глаз,</a:t>
            </a:r>
            <a:r>
              <a:rPr lang="ru-RU" sz="1800" b="0" i="1" u="none" strike="noStrike" kern="12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пальчиковая гимнастика, ароматерапия, динамические паузы.</a:t>
            </a:r>
            <a:endParaRPr lang="ru-RU" sz="18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i="1" u="none" strike="noStrike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sz="1800" b="1" i="1" u="none" strike="noStrike" kern="12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игровой обучающей ситуации</a:t>
            </a:r>
            <a:endParaRPr lang="ru-RU" sz="18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1" u="none" strike="noStrike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наличие сюжета, по ходу которого</a:t>
            </a:r>
            <a:r>
              <a:rPr lang="ru-RU" sz="1800" b="0" i="1" u="none" strike="noStrike" kern="12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дети решают проблемные задачи</a:t>
            </a:r>
            <a:endParaRPr lang="ru-RU" sz="18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i="1" u="none" strike="noStrike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sz="1800" b="1" i="1" u="none" strike="noStrike" kern="12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проектного обучения</a:t>
            </a:r>
            <a:endParaRPr lang="ru-RU" sz="18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1" u="none" strike="noStrike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метода проектов – недельное тематическое планирование</a:t>
            </a:r>
            <a:endParaRPr lang="ru-RU" sz="18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i="1" u="none" strike="noStrike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обучения</a:t>
            </a:r>
            <a:endParaRPr lang="ru-RU" sz="18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1" u="none" strike="noStrike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ru-RU" sz="1800" b="0" i="1" u="none" strike="noStrike" kern="12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проблемных ситуаций в результате чего ребенок получает знания</a:t>
            </a:r>
            <a:endParaRPr lang="ru-RU" sz="18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i="1" u="none" strike="noStrike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  <a:endParaRPr lang="ru-RU" sz="18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1" u="none" strike="noStrike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1800" b="0" i="1" u="none" strike="noStrike" kern="12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ТСО и мультимедийных презентаций в образовательной процессе</a:t>
            </a:r>
            <a:endParaRPr lang="ru-RU" sz="18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586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58A98E-555D-4384-B256-F8749A30E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700808"/>
            <a:ext cx="8064896" cy="648072"/>
          </a:xfrm>
        </p:spPr>
        <p:txBody>
          <a:bodyPr>
            <a:normAutofit/>
          </a:bodyPr>
          <a:lstStyle/>
          <a:p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Игровые технологии</a:t>
            </a:r>
            <a:endParaRPr lang="ru-RU" sz="48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A00CD3C-D688-43D1-9016-96490657A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738" y="2348880"/>
            <a:ext cx="3283613" cy="184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80518_092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857" y="4509120"/>
            <a:ext cx="3786182" cy="2129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18" y="2383799"/>
            <a:ext cx="2627659" cy="1970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49313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18758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прикладным искусством</a:t>
            </a:r>
            <a:br>
              <a:rPr 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Дагестана.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3882"/>
            <a:ext cx="2687505" cy="2015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49948"/>
            <a:ext cx="2949295" cy="1385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62131"/>
            <a:ext cx="4173586" cy="210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48880"/>
            <a:ext cx="2212593" cy="3933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</a:t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pic>
        <p:nvPicPr>
          <p:cNvPr id="4" name="Содержимое 3" descr="IMG-20210114-WA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71678"/>
            <a:ext cx="3174211" cy="2380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0219_093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441933" y="3273503"/>
            <a:ext cx="2969622" cy="1668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90326_1012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86322"/>
            <a:ext cx="3286148" cy="1848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90326_1012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4786322"/>
            <a:ext cx="3230585" cy="1817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66" y="2623156"/>
            <a:ext cx="2952328" cy="166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прогулке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2723554" cy="153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27" y="1975657"/>
            <a:ext cx="3115838" cy="175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61764"/>
            <a:ext cx="2699792" cy="202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17032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64" y="4149079"/>
            <a:ext cx="2604364" cy="195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4501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Уход за растениями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29189"/>
            <a:ext cx="3011586" cy="1694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74157"/>
            <a:ext cx="2820904" cy="1586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37112"/>
            <a:ext cx="3851920" cy="2166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53380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участия в конкурсах</a:t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«НШ/ДС №68»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28334717"/>
              </p:ext>
            </p:extLst>
          </p:nvPr>
        </p:nvGraphicFramePr>
        <p:xfrm>
          <a:off x="251520" y="2636912"/>
          <a:ext cx="8713788" cy="3611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3780830"/>
                <a:gridCol w="1979810"/>
                <a:gridCol w="2377084"/>
              </a:tblGrid>
              <a:tr h="62877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конкурса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lang="ru-RU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528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Поделки из природного материала </a:t>
                      </a:r>
                    </a:p>
                    <a:p>
                      <a:r>
                        <a:rPr lang="ru-RU" sz="18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800" i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Осеннее вдохновение</a:t>
                      </a:r>
                      <a:r>
                        <a:rPr lang="ru-RU" sz="18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  <a:endParaRPr lang="ru-RU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19 октября</a:t>
                      </a:r>
                      <a:endParaRPr lang="ru-RU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877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Новогодняя фантазия!</a:t>
                      </a:r>
                      <a:endParaRPr lang="ru-RU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15 декабря </a:t>
                      </a:r>
                      <a:endParaRPr lang="ru-RU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b="0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877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Рисунки «</a:t>
                      </a:r>
                      <a:r>
                        <a:rPr lang="ru-RU" sz="1800" i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Папа может</a:t>
                      </a:r>
                      <a:r>
                        <a:rPr lang="ru-RU" b="0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17 февраля </a:t>
                      </a:r>
                      <a:endParaRPr lang="ru-RU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b="0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b="0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II место</a:t>
                      </a:r>
                      <a:endParaRPr lang="ru-RU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877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Поделки  </a:t>
                      </a:r>
                      <a:r>
                        <a:rPr lang="ru-RU" sz="1800" i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«Сюрприз для мамы» </a:t>
                      </a:r>
                      <a:endParaRPr lang="ru-RU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03 марта </a:t>
                      </a:r>
                      <a:endParaRPr lang="ru-RU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II место</a:t>
                      </a:r>
                      <a:endParaRPr lang="ru-RU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80605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064896" cy="331236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000" b="1" i="1" dirty="0">
                <a:solidFill>
                  <a:srgbClr val="00B050"/>
                </a:solidFill>
                <a:effectLst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Раздел</a:t>
            </a:r>
            <a:r>
              <a:rPr lang="ru-RU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№2</a:t>
            </a:r>
            <a:r>
              <a:rPr lang="ru-RU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Родительские собрания, </a:t>
            </a:r>
            <a:b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отзывы родителей.</a:t>
            </a:r>
            <a:b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2159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Онлайн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собрание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0908"/>
            <a:ext cx="1595255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28900"/>
            <a:ext cx="166172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24" y="2420888"/>
            <a:ext cx="176142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44684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57364"/>
            <a:ext cx="8064896" cy="42862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МБОУ «Начальная </a:t>
            </a:r>
            <a:r>
              <a:rPr lang="ru-RU" sz="22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школа-детский</a:t>
            </a:r>
            <a:r>
              <a:rPr lang="en-US" sz="2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сад№68» </a:t>
            </a:r>
            <a:r>
              <a:rPr lang="ru-RU" sz="4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</a:p>
          <a:p>
            <a:pPr>
              <a:buNone/>
            </a:pP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pPr>
              <a:buNone/>
            </a:pPr>
            <a:endPara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Воспитатель: </a:t>
            </a:r>
            <a:b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23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Магомедова Аида </a:t>
            </a:r>
            <a:r>
              <a:rPr lang="ru-RU" sz="23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Юнусовна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20310_215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644" y="2073471"/>
            <a:ext cx="2333487" cy="3498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Помощь родителей при </a:t>
            </a:r>
            <a:br>
              <a:rPr lang="ru-RU" sz="2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организации праздников</a:t>
            </a:r>
            <a:br>
              <a:rPr lang="ru-RU" sz="2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" y="2276872"/>
            <a:ext cx="2957513" cy="307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96" y="2276872"/>
            <a:ext cx="2090737" cy="1584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81662"/>
            <a:ext cx="3200400" cy="2462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3114675" cy="2462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33" y="2428298"/>
            <a:ext cx="3061889" cy="1720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21670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7620" y="2786058"/>
            <a:ext cx="4746828" cy="3786214"/>
          </a:xfrm>
        </p:spPr>
        <p:txBody>
          <a:bodyPr>
            <a:normAutofit/>
          </a:bodyPr>
          <a:lstStyle/>
          <a:p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Мой сын, Магомедов </a:t>
            </a:r>
            <a:r>
              <a:rPr lang="ru-RU" sz="10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Мухаммад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с удовольствием ходит в среднюю «а»  группу, где воспитателем работает Магомедова А.Ю. 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Аида </a:t>
            </a:r>
            <a:r>
              <a:rPr lang="ru-RU" sz="10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Юнусовна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встречает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нас всегда с улыбкой.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Моему сыну нравятся  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занятия по лепке, рисованию,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музыке и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математике. В нашей группе всегда спокойная, доброжелательная обстановка. Аида </a:t>
            </a:r>
            <a:r>
              <a:rPr lang="ru-RU" sz="10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Юнусовна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старается найти индивидуальный подход в воспитании и обучении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 каждому ребенку.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стенде в группе постоянно вывешиваются работы наших детей, выставляются поделки. Также большое внимание педагог уделяет развитию творческих способностей: привлекает детей к рассказыванию коротких стихотворений и сказок, разыгрывает с ними увлекательные сценки, детские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спектакли.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 самым она учит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наших детей  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передавать эмоциональное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состояние героев произведений, развивает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артистизм, пробуждает желание выступать перед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зрителями.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группе замечательно проходят праздники, утренники,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которых 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дети читают стихи, поют и инсценируют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песни.  У моего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ребенка расширился кругозор, обогатилась речь, появилось желание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учиться.  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Он стал собраннее, уверенней в себе, любознательнее. Аида </a:t>
            </a:r>
            <a:r>
              <a:rPr lang="ru-RU" sz="10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Юнусовна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добрый, отзывчивый человек, который знает свое дело и выполняет его на отлично. </a:t>
            </a:r>
            <a:r>
              <a:rPr lang="ru-RU" sz="1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Аида </a:t>
            </a:r>
            <a:r>
              <a:rPr lang="ru-RU" sz="10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Юнусовна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спасибо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вам за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наших детей! 10.03.2022.  </a:t>
            </a:r>
            <a:b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уважением Расулова </a:t>
            </a:r>
            <a:r>
              <a:rPr lang="ru-RU" sz="1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А.Г.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20314_153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928934"/>
            <a:ext cx="2571767" cy="367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1785926"/>
          <a:ext cx="6096000" cy="57150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6096000"/>
              </a:tblGrid>
              <a:tr h="571504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</a:t>
                      </a:r>
                      <a:r>
                        <a:rPr lang="ru-RU" sz="280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Отзывы родителей</a:t>
                      </a:r>
                      <a:endParaRPr lang="ru-RU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№ 3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effectLst/>
                <a:latin typeface="Times New Roman" pitchFamily="18" charset="0"/>
                <a:cs typeface="Times New Roman" pitchFamily="18" charset="0"/>
              </a:rPr>
              <a:t>Открытые занятия, утренники.</a:t>
            </a:r>
            <a:br>
              <a:rPr lang="ru-RU" b="1" i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158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Праздники и утренники  проходящие в саду</a:t>
            </a:r>
            <a:endParaRPr lang="ru-RU" sz="2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7356" y="3591590"/>
            <a:ext cx="4104458" cy="2306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78415"/>
            <a:ext cx="2212344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44943"/>
            <a:ext cx="3275856" cy="1842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00" y="2852936"/>
            <a:ext cx="3167844" cy="1780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9254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№ 4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effectLst/>
                <a:latin typeface="Times New Roman" pitchFamily="18" charset="0"/>
                <a:cs typeface="Times New Roman" pitchFamily="18" charset="0"/>
              </a:rPr>
              <a:t>Список используемой литературы,</a:t>
            </a:r>
            <a:br>
              <a:rPr lang="ru-RU" b="1" i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effectLst/>
                <a:latin typeface="Times New Roman" pitchFamily="18" charset="0"/>
                <a:cs typeface="Times New Roman" pitchFamily="18" charset="0"/>
              </a:rPr>
              <a:t>список реализуемой программы.</a:t>
            </a:r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9014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1.О.С.Ушакова «Развитие речи детей 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3-5 лет»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2. И.А.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Помораева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В.А.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Позина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«Формирование элементарных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математических представлений»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Младшая группа 3-4 года.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3.Л.И.Пензулаева «Физическая культура 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в детском саду»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4. Региональная образовательная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программа дошкольного образования РД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Реализуемая  программа.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Н.Е.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Т.С. Комарова, 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М.А. Васильева  «От рождения до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школы»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989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  <a:br>
              <a:rPr lang="ru-RU" sz="28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IMG_20220314_132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2285992"/>
            <a:ext cx="887685" cy="1285884"/>
          </a:xfrm>
        </p:spPr>
      </p:pic>
      <p:pic>
        <p:nvPicPr>
          <p:cNvPr id="15" name="Рисунок 14" descr="IMG_20220314_132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214554"/>
            <a:ext cx="910733" cy="1285884"/>
          </a:xfrm>
          <a:prstGeom prst="rect">
            <a:avLst/>
          </a:prstGeom>
        </p:spPr>
      </p:pic>
      <p:pic>
        <p:nvPicPr>
          <p:cNvPr id="16" name="Рисунок 15" descr="IMG_20220314_1321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5286388"/>
            <a:ext cx="928694" cy="1393256"/>
          </a:xfrm>
          <a:prstGeom prst="rect">
            <a:avLst/>
          </a:prstGeom>
        </p:spPr>
      </p:pic>
      <p:pic>
        <p:nvPicPr>
          <p:cNvPr id="17" name="Рисунок 16" descr="IMG_20220314_1321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5357826"/>
            <a:ext cx="928694" cy="1319220"/>
          </a:xfrm>
          <a:prstGeom prst="rect">
            <a:avLst/>
          </a:prstGeom>
        </p:spPr>
      </p:pic>
      <p:pic>
        <p:nvPicPr>
          <p:cNvPr id="18" name="Рисунок 17" descr="IMG_20220314_1323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59120" y="3786190"/>
            <a:ext cx="985674" cy="1428760"/>
          </a:xfrm>
          <a:prstGeom prst="rect">
            <a:avLst/>
          </a:prstGeom>
        </p:spPr>
      </p:pic>
      <p:pic>
        <p:nvPicPr>
          <p:cNvPr id="19" name="Рисунок 18" descr="IMG_20220314_132330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0166" y="5286388"/>
            <a:ext cx="928694" cy="1367947"/>
          </a:xfrm>
          <a:prstGeom prst="rect">
            <a:avLst/>
          </a:prstGeom>
        </p:spPr>
      </p:pic>
      <p:pic>
        <p:nvPicPr>
          <p:cNvPr id="20" name="Рисунок 19" descr="IMG_20220314_1323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3786190"/>
            <a:ext cx="962208" cy="1428760"/>
          </a:xfrm>
          <a:prstGeom prst="rect">
            <a:avLst/>
          </a:prstGeom>
        </p:spPr>
      </p:pic>
      <p:pic>
        <p:nvPicPr>
          <p:cNvPr id="21" name="Рисунок 20" descr="IMG_20220314_13241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0364" y="5286388"/>
            <a:ext cx="908113" cy="1357322"/>
          </a:xfrm>
          <a:prstGeom prst="rect">
            <a:avLst/>
          </a:prstGeom>
        </p:spPr>
      </p:pic>
      <p:pic>
        <p:nvPicPr>
          <p:cNvPr id="22" name="Рисунок 21" descr="IMG_20220314_13250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200000">
            <a:off x="1279241" y="4031664"/>
            <a:ext cx="1428761" cy="937814"/>
          </a:xfrm>
          <a:prstGeom prst="rect">
            <a:avLst/>
          </a:prstGeom>
        </p:spPr>
      </p:pic>
      <p:pic>
        <p:nvPicPr>
          <p:cNvPr id="23" name="Рисунок 22" descr="IMG_20220314_13255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00000">
            <a:off x="2785923" y="2428995"/>
            <a:ext cx="1429014" cy="1000132"/>
          </a:xfrm>
          <a:prstGeom prst="rect">
            <a:avLst/>
          </a:prstGeom>
        </p:spPr>
      </p:pic>
      <p:pic>
        <p:nvPicPr>
          <p:cNvPr id="24" name="Рисунок 23" descr="IMG_20220314_13261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6200000">
            <a:off x="4150487" y="2421753"/>
            <a:ext cx="1398650" cy="984252"/>
          </a:xfrm>
          <a:prstGeom prst="rect">
            <a:avLst/>
          </a:prstGeom>
        </p:spPr>
      </p:pic>
      <p:pic>
        <p:nvPicPr>
          <p:cNvPr id="25" name="Рисунок 24" descr="IMG_20220314_13283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3786190"/>
            <a:ext cx="857510" cy="12858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5690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28934"/>
            <a:ext cx="8064896" cy="2428892"/>
          </a:xfrm>
        </p:spPr>
        <p:txBody>
          <a:bodyPr>
            <a:normAutofit fontScale="90000"/>
          </a:bodyPr>
          <a:lstStyle/>
          <a:p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№ 5</a:t>
            </a:r>
            <a:b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обеспечение.</a:t>
            </a:r>
            <a:b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ИКТ в образовательном процессе</a:t>
            </a:r>
            <a:br>
              <a:rPr lang="ru-RU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Список используемых </a:t>
            </a:r>
            <a:r>
              <a:rPr lang="ru-RU" sz="2400" b="1" dirty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Интернет-ресурсов: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75646114"/>
              </p:ext>
            </p:extLst>
          </p:nvPr>
        </p:nvGraphicFramePr>
        <p:xfrm>
          <a:off x="250825" y="2636838"/>
          <a:ext cx="8713788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767"/>
                <a:gridCol w="2808312"/>
                <a:gridCol w="525670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r>
                        <a:rPr lang="ru-RU" sz="20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сайта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МААМ.</a:t>
                      </a:r>
                      <a:r>
                        <a:rPr lang="en-US" sz="20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https://www.maam.ru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nsportal.ru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https://nsportal.ru/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infourok.ru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https://infourok.ru/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Арт-талант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https://www.art-talant.org/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Воспитателям.ру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https://vospitateljam.ru/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doshvozrast.ru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https://doshvozrast.ru/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Твой ребенок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http://www.tvoyrebenok.ru/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1609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/>
                <a:latin typeface="Times New Roman" pitchFamily="18" charset="0"/>
                <a:cs typeface="Times New Roman" pitchFamily="18" charset="0"/>
              </a:rPr>
              <a:t>Раздел №6</a:t>
            </a:r>
            <a:endParaRPr lang="ru-RU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endParaRPr lang="ru-RU" sz="3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 и материалы по самообразованию.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564904"/>
            <a:ext cx="8712968" cy="4032448"/>
          </a:xfrm>
        </p:spPr>
        <p:txBody>
          <a:bodyPr>
            <a:normAutofit/>
          </a:bodyPr>
          <a:lstStyle/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   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Общие сведения. Профессиональная деятельность.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Родительские собрания, отзывы родителей.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3.Открытые занятия, утренники.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Список используемой литературы, список реализуемой программы.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Ресурсное обеспечение.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Документы и материалы по самообразованию.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Результаты деятельности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/>
                <a:latin typeface="Times New Roman" pitchFamily="18" charset="0"/>
                <a:cs typeface="Times New Roman" pitchFamily="18" charset="0"/>
              </a:rPr>
              <a:t>Сведения о самообразовании </a:t>
            </a:r>
            <a:endParaRPr lang="ru-RU" b="1" dirty="0"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643182"/>
          <a:ext cx="8713788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4023242"/>
                <a:gridCol w="29045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для изучения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отчета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  <a:endParaRPr lang="ru-RU" sz="24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Пластилинография</a:t>
                      </a:r>
                      <a:r>
                        <a:rPr lang="ru-RU" sz="24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как средство развития мелкой моторики рук</a:t>
                      </a:r>
                    </a:p>
                    <a:p>
                      <a:endParaRPr lang="ru-RU" sz="2400" i="1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Выступление на педсовете.</a:t>
                      </a:r>
                      <a:endParaRPr lang="ru-RU" sz="2400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enfira.nesyrovna-20220311-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2500306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zenfira.nesyrovna-20220311-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785926"/>
            <a:ext cx="26432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zenfira.nesyrovna-20220311-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714752"/>
            <a:ext cx="285752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Раздел№</a:t>
            </a:r>
            <a:r>
              <a:rPr lang="ru-RU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effectLst/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педагогической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5962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115328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i="1" dirty="0" smtClean="0">
                <a:effectLst/>
                <a:latin typeface="Times New Roman" pitchFamily="18" charset="0"/>
                <a:cs typeface="Times New Roman" pitchFamily="18" charset="0"/>
              </a:rPr>
              <a:t>Результаты освоения воспитанниками программы</a:t>
            </a:r>
            <a:br>
              <a:rPr lang="ru-RU" sz="16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effectLst/>
                <a:latin typeface="Times New Roman" pitchFamily="18" charset="0"/>
                <a:cs typeface="Times New Roman" pitchFamily="18" charset="0"/>
              </a:rPr>
              <a:t>« От рождения до школы» под редакцией  Н.Е. </a:t>
            </a:r>
            <a:r>
              <a:rPr lang="ru-RU" sz="1600" i="1" dirty="0" err="1" smtClean="0">
                <a:effectLst/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1600" i="1" dirty="0" smtClean="0">
                <a:effectLst/>
                <a:latin typeface="Times New Roman" pitchFamily="18" charset="0"/>
                <a:cs typeface="Times New Roman" pitchFamily="18" charset="0"/>
              </a:rPr>
              <a:t>, Т.С. Комаровой,  М. А. Васильевой.</a:t>
            </a:r>
            <a:br>
              <a:rPr lang="ru-RU" sz="16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effectLst/>
                <a:latin typeface="Times New Roman" pitchFamily="18" charset="0"/>
                <a:cs typeface="Times New Roman" pitchFamily="18" charset="0"/>
              </a:rPr>
              <a:t>Образовательная область « Познавательное развитие»</a:t>
            </a:r>
            <a:br>
              <a:rPr lang="ru-RU" sz="16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i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63938" y="2571743"/>
          <a:ext cx="4794276" cy="3698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1" y="2500306"/>
            <a:ext cx="2686039" cy="362585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в результате, успешность освоения воспитанниками образовательной области «Познавательное развитие» за период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сентября 2021 по январь 2022 года составляет: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 детей с высоким уровнем развития, 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 со средним уровнем.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5794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effectLst/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№ 1</a:t>
            </a:r>
            <a:r>
              <a:rPr lang="ru-RU" sz="1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</a:t>
            </a:r>
            <a:endParaRPr lang="ru-RU" sz="4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BD3D38-6AFF-47EC-8720-FB5FC11C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Магомедова Аида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Юнусовна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B91ACEF-AB16-4E56-B07F-59C2A40DB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636912"/>
            <a:ext cx="8568952" cy="3672408"/>
          </a:xfrm>
        </p:spPr>
        <p:txBody>
          <a:bodyPr>
            <a:normAutofit/>
          </a:bodyPr>
          <a:lstStyle/>
          <a:p>
            <a:pPr marL="233045" fontAlgn="base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ДОЛЖНОСТЬ: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045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РАБОТЫ: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МБОУ «Начальная школа - детский сад № 68»  </a:t>
            </a:r>
            <a:endPara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045" algn="just" fontAlgn="base">
              <a:lnSpc>
                <a:spcPct val="115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работы: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лет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высшее, Дагестанский государственный педагогический университет, 1999 г.,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ф-т иностранных языков, учитель английского языка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ПЕРЕПОДГОТОВКА: 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Дагестанский гуманитарный институт.    Дошкольное образование. (456 ч.) 30.05.2018 г.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7166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DCB6BB-C9B6-4865-BED4-0AE2FC51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48" y="2285992"/>
            <a:ext cx="8064896" cy="72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D60033-F01D-457E-A6E6-F57793497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20" y="2643182"/>
            <a:ext cx="8712968" cy="3672408"/>
          </a:xfrm>
        </p:spPr>
        <p:txBody>
          <a:bodyPr/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  <a:buNone/>
            </a:pPr>
            <a:endParaRPr lang="ru-RU" sz="1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sz="105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КВАЛИФИКАЦИИ: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</a:t>
            </a:r>
            <a:r>
              <a:rPr lang="ru-RU" sz="10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Соответствие занимаемой должности</a:t>
            </a:r>
            <a:r>
              <a:rPr lang="ru-RU" sz="11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</a:t>
            </a: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Приказ № 10/6 – П от 14.10.2020 г.</a:t>
            </a:r>
            <a:endParaRPr lang="ru-RU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СТАЖ ПЕДАГОГИЧЕСКОЙ ДЕЯТЕЛЬНОСТИ:</a:t>
            </a:r>
            <a:r>
              <a:rPr lang="ru-RU" sz="10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лет</a:t>
            </a:r>
            <a:r>
              <a:rPr lang="ru-RU" sz="11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в данном образовательном учреждении – 5 лет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НАГРАДЫ: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IMG_20220311_0727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57363"/>
            <a:ext cx="2603688" cy="171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20311_0727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292747" y="4377532"/>
            <a:ext cx="2450548" cy="1512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20311_0728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059832" y="1876195"/>
            <a:ext cx="2702104" cy="1707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88840"/>
            <a:ext cx="155477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23256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FEC84E-7B71-436F-A73A-53266C6A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Мое педагогическое кредо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7FEAE0-D235-4AFD-B088-447EF9F24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«Идти в ногу со временем, открывать и исследовать мир вместе с детьми, стремиться к цели и добиваться результатов»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1408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E06606-DE73-4FDD-B8D5-65B3B8DF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Моя профессия – воспитатель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!!!!!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D739F6-E803-47BA-9FC9-84D8AC713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Нелегкая эта работа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маленьких детях забота.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 дети учат нас всегда: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Наивно верить в чудеса,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думать, то и говорить,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Чтоб злобу в сердце не таить.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Мириться быстро в страшной ссоре,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Конфетами лечиться в горе!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Обиду быстро забывать 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Учат нас верить  и учат мечтать!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Прекрасная наша работа!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О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маленьких детях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забота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 Ю.В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Волкова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2954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Мой девиз:</a:t>
            </a:r>
            <a:endParaRPr lang="ru-RU" sz="3200" b="1" dirty="0"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работа - любовь с заботой! 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Гениальные дети требуют гениальных идей! 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7010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710eea8beb95ce4759c9733556935ee4894b8c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755</Words>
  <Application>Microsoft Office PowerPoint</Application>
  <PresentationFormat>Экран (4:3)</PresentationFormat>
  <Paragraphs>190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      Портфолио    </vt:lpstr>
      <vt:lpstr> МБОУ «Начальная школа-детский сад№68»  </vt:lpstr>
      <vt:lpstr>Содержание </vt:lpstr>
      <vt:lpstr>Раздел № 1 </vt:lpstr>
      <vt:lpstr>Магомедова Аида Юнусовна</vt:lpstr>
      <vt:lpstr> </vt:lpstr>
      <vt:lpstr>  Мое педагогическое кредо </vt:lpstr>
      <vt:lpstr> Моя профессия – воспитатель!!!!! </vt:lpstr>
      <vt:lpstr> Мой девиз:</vt:lpstr>
      <vt:lpstr>Участие в инновационной деятельности </vt:lpstr>
      <vt:lpstr> Профессиональная деятельность </vt:lpstr>
      <vt:lpstr>Игровые технологии</vt:lpstr>
      <vt:lpstr> Ознакомление с прикладным искусством Дагестана.  </vt:lpstr>
      <vt:lpstr> На занятиях </vt:lpstr>
      <vt:lpstr>На прогулке</vt:lpstr>
      <vt:lpstr>Уход за растениями.</vt:lpstr>
      <vt:lpstr>Карта участия в конкурсах МБОУ «НШ/ДС №68»</vt:lpstr>
      <vt:lpstr>Раздел №2  Родительские собрания,  отзывы родителей.  </vt:lpstr>
      <vt:lpstr> Онлайн собрание </vt:lpstr>
      <vt:lpstr>Помощь родителей при  организации праздников </vt:lpstr>
      <vt:lpstr>Мой сын, Магомедов Мухаммад, с удовольствием ходит в среднюю «а»  группу, где воспитателем работает Магомедова А.Ю.  Аида Юнусовна встречает нас всегда с улыбкой.  Моему сыну нравятся   занятия по лепке, рисованию, музыке и математике. В нашей группе всегда спокойная, доброжелательная обстановка. Аида Юнусовна  старается найти индивидуальный подход в воспитании и обучении к каждому ребенку. На стенде в группе постоянно вывешиваются работы наших детей, выставляются поделки. Также большое внимание педагог уделяет развитию творческих способностей: привлекает детей к рассказыванию коротких стихотворений и сказок, разыгрывает с ними увлекательные сценки, детские спектакли. Тем самым она учит  наших детей   передавать эмоциональное состояние героев произведений, развивает артистизм, пробуждает желание выступать перед зрителями. В группе замечательно проходят праздники, утренники, на которых  дети читают стихи, поют и инсценируют песни.  У моего ребенка расширился кругозор, обогатилась речь, появилось желание учиться.   Он стал собраннее, уверенней в себе, любознательнее. Аида Юнусовна  добрый, отзывчивый человек, который знает свое дело и выполняет его на отлично.   Аида Юнусовна, спасибо вам за наших детей! 10.03.2022.   С уважением Расулова А.Г. </vt:lpstr>
      <vt:lpstr>    Раздел № 3 Открытые занятия, утренники. </vt:lpstr>
      <vt:lpstr>Праздники и утренники  проходящие в саду</vt:lpstr>
      <vt:lpstr>     Раздел № 4 Список используемой литературы, список реализуемой программы.  </vt:lpstr>
      <vt:lpstr>Список используемой литературы.</vt:lpstr>
      <vt:lpstr>Методическое обеспечение </vt:lpstr>
      <vt:lpstr>Раздел № 5 Ресурсное обеспечение. </vt:lpstr>
      <vt:lpstr> Использование ИКТ в образовательном процессе Список используемых Интернет-ресурсов: </vt:lpstr>
      <vt:lpstr>Раздел №6</vt:lpstr>
      <vt:lpstr>Сведения о самообразовании </vt:lpstr>
      <vt:lpstr>Слайд 31</vt:lpstr>
      <vt:lpstr>Раздел№ 7</vt:lpstr>
      <vt:lpstr>                   Результаты освоения воспитанниками программы « От рождения до школы» под редакцией  Н.Е. Вераксы, Т.С. Комаровой,  М. А. Васильевой. Образовательная область « Познавательное развитие» </vt:lpstr>
      <vt:lpstr>Спасибо за внимание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Рамка из воздушных шаров</dc:title>
  <dc:creator>obstinate</dc:creator>
  <dc:description>Шаблон презентации с сайта https://presentation-creation.ru/</dc:description>
  <cp:lastModifiedBy>tatiyana</cp:lastModifiedBy>
  <cp:revision>488</cp:revision>
  <dcterms:created xsi:type="dcterms:W3CDTF">2018-02-25T09:09:03Z</dcterms:created>
  <dcterms:modified xsi:type="dcterms:W3CDTF">2022-03-14T14:25:59Z</dcterms:modified>
</cp:coreProperties>
</file>