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0" r:id="rId5"/>
    <p:sldId id="271" r:id="rId6"/>
    <p:sldId id="260" r:id="rId7"/>
    <p:sldId id="263" r:id="rId8"/>
    <p:sldId id="265" r:id="rId9"/>
    <p:sldId id="275" r:id="rId10"/>
    <p:sldId id="277" r:id="rId11"/>
    <p:sldId id="267" r:id="rId12"/>
    <p:sldId id="261" r:id="rId13"/>
    <p:sldId id="268" r:id="rId14"/>
    <p:sldId id="269" r:id="rId15"/>
    <p:sldId id="272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3B79C3-1E99-4B11-9F39-8F83D54FEBDA}">
          <p14:sldIdLst>
            <p14:sldId id="256"/>
            <p14:sldId id="257"/>
            <p14:sldId id="262"/>
            <p14:sldId id="270"/>
            <p14:sldId id="271"/>
            <p14:sldId id="260"/>
            <p14:sldId id="263"/>
            <p14:sldId id="265"/>
            <p14:sldId id="275"/>
            <p14:sldId id="277"/>
            <p14:sldId id="267"/>
            <p14:sldId id="261"/>
            <p14:sldId id="268"/>
            <p14:sldId id="269"/>
            <p14:sldId id="272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6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4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4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1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0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37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9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2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0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1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55E2-710E-4215-9C82-443AE8EBE9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FAE59-C23B-4BA1-8B87-D79117660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search/;web;;&amp;text=&amp;etext=943.PKCVWbZSwc5G1ZLxQay_um56SHmHszJ_E2TqUiNj2u-Z9iv8K1CwH1coqvat0cK9ZxvSOuCj5WFGmBPGeWeDE48iyBZJH3utbYyYA0PqnsmI5bceqWNhp0Brk1g3GUSh3ghz5THyO-2YnY7LIQZN5g.b4e93ce268b6b87cdca061e2582d0d1ed07f757b&amp;uuid=&amp;state=PEtFfuTeVD4jaxywoSUvtB2i7c0_vxGdK36K8R-3EBWXJ0aR4KoyxnsLMaOeOxWxhvdScJFiqgbPA9yu4Gecjq8KaxMLfFW8&amp;data=UlNrNmk5WktYejR0eWJFYk1Ldmtxc3Q2MzdXOFJ0SHVmRGQ5a19hZElRSUlLeFRqcUV2SDJTT294Y1QzMjVRMktUY09jSFBCSFRUMjhyaFJVbXVWN1lWS2xKT3Q2WDcw&amp;b64e=2&amp;sign=835899a2d3b38d28704990a8cc1cfa4a&amp;keyno=0&amp;cst=AiuY0DBWFJ5Hyx_fyvalFM6PbbgRj8DsTLENQXAia6GLrjFssXLpsbRKXMeqI5cqJIyx1m8ekDYJoN_Vf84Dfye6hbfZnWNFWI0OeT4aFEG_Z3TAcHih-snrLLXXBQVSeCeRk_2VxzJ2DD5HZ_UUDhUVBRVsRuKjEkJSmK4AJFxHO85fvkjX4N1PYslACN4pujzfZTdhUahuJE1EQSga2A&amp;ref=orjY4mGPRjk5boDnW0uvlrrd71vZw9kp3o2EE2fPc49OsGQ-o_Wg2SBPHwNVkx-CATBSLYL5e-uSOaGThaedwVffS4NX-P9yKtKx2ODCBvqP30b7lzO3z-UWazNq9IuDvqb77VUflVw4VBnukLjGgf1wapW5p_KyH8SNzUXCt11fThu4Id2u279WaumChqnbOj6-foTkeemkaOokY5PWITiYHgPdIWycS8Vcnh74c1MBOdrAOZWTmF5PSMXO_w7v5cDdjzdeM7_QNv0hcKikj3u0nmWI3QPC1IEeylxkWFgMEf66-UVtJAg5JJAqJITBOtxw_nCZXu4IQ4KoqPD2K0K3I7AzKXmbHwBcM5ws0W3ulo3u0JQsrVNN0OEKYkTY_YezBj7r5_VM-2NAmQD5xJMzhnrzNGcRaJ_eyyU8Lox1nWzPAjwu3C2Mc2S_Mog0CMqSKuiP5PUTRnxRzvvQ3Q&amp;l10n=ru&amp;cts=1453635107660&amp;mc=3.577747162910944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nsportal.ru/blog/detskii-sad/all/2013/11/04/ispolzovanie-interaktivnoy-doski-na-nod-po-razvitiyu-rech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mbob.ru/img/picture/Apr/11/a51adedea6888e25a9cae0bac8414efb/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242" y="-7378"/>
            <a:ext cx="10637581" cy="693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возможностей интерактивной доски в работе с детьми дошкольного возраста.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645024"/>
            <a:ext cx="6552728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Подготовила: воспитатель 2 мл.Б гр.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Летифова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Зенфира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Несуровна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justclickit.ru/flash/bear/bear%20(33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14752"/>
            <a:ext cx="2854592" cy="2786082"/>
          </a:xfrm>
          <a:prstGeom prst="rect">
            <a:avLst/>
          </a:prstGeom>
          <a:noFill/>
        </p:spPr>
      </p:pic>
      <p:pic>
        <p:nvPicPr>
          <p:cNvPr id="3" name="Picture 6" descr="http://www.chitalnya.com/users/TETYANCH/picture/219949312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3921742"/>
            <a:ext cx="2071702" cy="2284100"/>
          </a:xfrm>
          <a:prstGeom prst="rect">
            <a:avLst/>
          </a:prstGeom>
          <a:noFill/>
        </p:spPr>
      </p:pic>
      <p:pic>
        <p:nvPicPr>
          <p:cNvPr id="4" name="Picture 2" descr="http://printonic.ru/uploads/images/2016/05/11/.tmb/thumb_img_573336fd8ddeb_resize_900_500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14290"/>
            <a:ext cx="3399811" cy="3214710"/>
          </a:xfrm>
          <a:prstGeom prst="rect">
            <a:avLst/>
          </a:prstGeom>
          <a:noFill/>
        </p:spPr>
      </p:pic>
      <p:pic>
        <p:nvPicPr>
          <p:cNvPr id="21508" name="Picture 4" descr="http://dom.autweb.ru/wp-content/uploads/2017/10/121169917_1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0"/>
            <a:ext cx="4214842" cy="3914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64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5097E-6 L 0.54149 -0.464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-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56337E-6 L -0.58438 -0.363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-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018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Физминутки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82" y="991263"/>
            <a:ext cx="86603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физминуток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чистоговорок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становится более музыкальным. К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физминуткам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прикрепляется звуковая вкладка, это может быть песня и видеоролик). Проговаривание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чистоговорок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выполняется по звуковому образцу. Широко используется материал И. Железновой.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7667"/>
            <a:ext cx="2410859" cy="397333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" b="-575"/>
          <a:stretch/>
        </p:blipFill>
        <p:spPr>
          <a:xfrm>
            <a:off x="4578912" y="2857667"/>
            <a:ext cx="2321012" cy="40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4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018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 ИД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313" y="1052736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традиционными формами обучения дошкольников информационно-коммуникативные технологии обладают рядом преимуществ: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предъявление информации на экране - несет в себе образный тип информации, понятный дошкольникам;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движения, звук, мультипликация надолго привлекает внимание ребенка;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проблемные задачи, поощрение ребенка при их правильном решении самим компьютером являются стимулом познавательной активности детей;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предоставляет возможность индивидуализации обучения;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процессе своей деятельности за компьютером, около интерактивной доски дошкольник приобретает уверенность в себе, в том, что он многое может.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018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Минусы ИД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Обычно </a:t>
            </a:r>
            <a:r>
              <a:rPr lang="ru-RU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 дошкольного возраста рекомендуют находиться от 15 до 20 минут, а то и не более 10 минут. </a:t>
            </a:r>
            <a:endParaRPr lang="ru-RU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таких занятий необходим специальный кабинет, площадь которого определяется из расчета 6 </a:t>
            </a:r>
            <a:r>
              <a:rPr lang="ru-RU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 одно рабочее место, </a:t>
            </a:r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оборудованное </a:t>
            </a:r>
            <a:r>
              <a:rPr lang="ru-RU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возрастных и санитарно-гигиенических требований. </a:t>
            </a:r>
            <a:endParaRPr lang="ru-RU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поддержания оптимального микроклимата, предупреждения накопления статического электричества и ухудшения химического и ионного состава воздуха необходимо: проветривание кабинета до и после занятий, влажная уборка до и после занятий. </a:t>
            </a:r>
            <a:endParaRPr lang="ru-RU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своей работе педагог должен обязательно использовать комплексы упражнений для глаз. </a:t>
            </a:r>
            <a:endParaRPr lang="ru-RU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Ограниченное количество одновременных касаний полотна доски.</a:t>
            </a:r>
            <a:r>
              <a:rPr lang="ru-RU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8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018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интерактивной доской позволила по-новому использовать в образовательной деятельности дидактические игры и упражнения, коммуникативные игры, проблемные ситуации, творческие задания. Использование ИД в совместной  и самостоятельной деятельности ребенка явилось одним из эффективных способов мотивации и индивидуализации обучения, развития творческих способностей и создания благоприятного эмоционального фона.</a:t>
            </a:r>
          </a:p>
        </p:txBody>
      </p:sp>
    </p:spTree>
    <p:extLst>
      <p:ext uri="{BB962C8B-B14F-4D97-AF65-F5344CB8AC3E}">
        <p14:creationId xmlns:p14="http://schemas.microsoft.com/office/powerpoint/2010/main" val="21842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018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Используемая литература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nsportal.ru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›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blog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dets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kii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-sad…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interaktivnoy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-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doski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…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 из личного архива.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s://static.tildacdn.com/tild3031-6561-4137-b534-623834333239/cutebearcutepandabea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564904"/>
            <a:ext cx="4176464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4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https://static.tildacdn.com/tild3031-6561-4137-b534-623834333239/cutebearcutepandabea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564904"/>
            <a:ext cx="4176464" cy="4176464"/>
          </a:xfrm>
          <a:prstGeom prst="rect">
            <a:avLst/>
          </a:prstGeom>
          <a:noFill/>
        </p:spPr>
      </p:pic>
      <p:pic>
        <p:nvPicPr>
          <p:cNvPr id="5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35" y="8750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tatic.tildacdn.com/tild3031-6561-4137-b534-623834333239/cutebearcutepandabea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0144" y="2717304"/>
            <a:ext cx="4176464" cy="41764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95537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018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работает интерактивная доска? 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Интерактивная доска SMART </a:t>
            </a:r>
            <a:r>
              <a:rPr lang="ru-RU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это сенсорный дисплей, работающий, как часть системы, в которую также входит компьютер и проектор . Компьютер посылает изображение проектору . Проектор передает изображение на интерактивную доску . Интерактивная доска работает одновременно как монитор и устройство ввода данных: управлять компьютером можно , прикасаясь к поверхности доски. Интерактивная доска (ИД) является удобным инструментом, как в организации учебного процесса, так и для проведения презентаций, семинаров, родительских собраний.  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площадь поверхности доски SMART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превращает совместную деятельность с детьми в динамичную и увлекательную игру. 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018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навыки необходимы для применения интерактивной доски: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Начальные знания устройства компьютера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программах: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работы в Интернете (для поиска изображений, готовых презентаций и обучающих программ).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5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018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ИД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7199" r="3223" b="-4346"/>
          <a:stretch/>
        </p:blipFill>
        <p:spPr>
          <a:xfrm>
            <a:off x="5130255" y="1908000"/>
            <a:ext cx="3492000" cy="5220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70" y="980728"/>
            <a:ext cx="6498885" cy="576064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70C0"/>
                </a:solidFill>
              </a:rPr>
              <a:t>       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экране доски дети могут выполнять задания практически так же, как на бумаге - соединять точки, рисовать, писать, что способствует формированию графических навыков. Педагоги могут показывать им на доске, каким образом выполнять задания на бумаге, например при обучении рисованию. </a:t>
            </a:r>
            <a:endParaRPr lang="ru-RU" sz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ИД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применять как обычный экран телевизора, монитор или диафильм.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просмотр видео- , аудиофайлов,  диафильмов;  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просмотр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презентаций;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прослушивание истории еще раз, рассматривание иллюстраций и текста, спроецированных на большой экран.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Возможности основанные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перемещении изображений или текста на экране доски. Выполняя задания, дети могут расставить изображения в определенном порядке, продолжить последовательность, установить соответствие, выполнить сортировку картинок или надписей по заданному признаку. На экране интерактивной доски можно работать с виртуальным конструктором, использовать ее для моделирования. </a:t>
            </a:r>
            <a:endParaRPr lang="ru-RU" sz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Интерактивные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обучения, такие как интерактивные доски способствуют развитию </a:t>
            </a:r>
            <a:b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Внимания </a:t>
            </a:r>
            <a:b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Памяти </a:t>
            </a:r>
            <a:b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Мышления </a:t>
            </a:r>
            <a:b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Речи </a:t>
            </a:r>
            <a:b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Личности </a:t>
            </a:r>
            <a:b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Навыков учебной деятельности 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018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ИД</a:t>
            </a:r>
            <a:r>
              <a:rPr lang="ru-RU" sz="3200" dirty="0"/>
              <a:t> 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472514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Установи соответствие (задание можно взять из рабочей тетради по математике в электронном виде). </a:t>
            </a:r>
            <a:b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Раздели на два, три множества.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" b="28433"/>
          <a:stretch/>
        </p:blipFill>
        <p:spPr>
          <a:xfrm>
            <a:off x="6156176" y="3210448"/>
            <a:ext cx="2869107" cy="35530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908720"/>
            <a:ext cx="6552728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6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Примерные </a:t>
            </a:r>
            <a:r>
              <a:rPr lang="ru-RU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с использованием интерактивной доски. </a:t>
            </a:r>
            <a:br>
              <a:rPr lang="ru-RU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Сгруппируй предметы по форме, цвету, размеру </a:t>
            </a:r>
            <a:r>
              <a:rPr lang="ru-RU" sz="6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идр</a:t>
            </a:r>
            <a:r>
              <a:rPr lang="ru-RU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признакам (фигуры выбираются из коллекции которая есть в каждой интерактивной доске). </a:t>
            </a:r>
            <a:br>
              <a:rPr lang="ru-RU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Разбей фигуры на группы по признакам (абсолютно любым). Фигуры дети двигают пальцами или обводят маркерами, приложенными к доске. </a:t>
            </a:r>
            <a:br>
              <a:rPr lang="ru-RU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Собери новую фигуру (Это задание очень нравится малышам. Они сами двигают фигуры и получают забавные картинки., оно развивает творческие способности и воображение.). </a:t>
            </a:r>
            <a:br>
              <a:rPr lang="ru-RU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Обведи фигуру (это можно сделать двумя способами. Маркерами и линиями с панели управления доской) </a:t>
            </a:r>
            <a:br>
              <a:rPr lang="ru-RU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«Четвёртый лишний» - зачеркнуть или обвести лишний предмет. </a:t>
            </a:r>
            <a:br>
              <a:rPr lang="ru-RU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6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018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ИД и развитие связной </a:t>
            </a:r>
            <a:r>
              <a:rPr lang="ru-RU" sz="3200" dirty="0">
                <a:solidFill>
                  <a:srgbClr val="FF0000"/>
                </a:solidFill>
              </a:rPr>
              <a:t>речи</a:t>
            </a:r>
            <a:r>
              <a:rPr lang="ru-RU" sz="3200" dirty="0" smtClean="0">
                <a:solidFill>
                  <a:srgbClr val="FF0000"/>
                </a:solidFill>
              </a:rPr>
              <a:t> детей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2994" y="3835284"/>
            <a:ext cx="4824536" cy="20162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этим картинкам можно прикрепить вкладки со звуком (звуки природы, детские песни и т. д., а так же видеоролики (например: мультфильмы, как падает снег, листопад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4374" y="1223027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Интерактивная доска упрощает подготовку занятий: поиск иллюстраций, дидактических картинок и карточек, использования различного оборудования и т. д. Сюжетные картинки помогают в формирование связной речи. </a:t>
            </a:r>
            <a:endParaRPr lang="ru-RU" dirty="0"/>
          </a:p>
        </p:txBody>
      </p:sp>
      <p:pic>
        <p:nvPicPr>
          <p:cNvPr id="9" name="Picture 4" descr="https://static.tildacdn.com/tild3031-6561-4137-b534-623834333239/cutebearcutepandabea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9" y="4669681"/>
            <a:ext cx="2046522" cy="204652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7511" r="2074" b="2935"/>
          <a:stretch/>
        </p:blipFill>
        <p:spPr>
          <a:xfrm>
            <a:off x="429822" y="1197852"/>
            <a:ext cx="3381087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018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Лексико-грамматический строй речи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696" y="1270858"/>
            <a:ext cx="4178776" cy="2188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лексико-грамматического строя речи применяются различные дидактические игры. 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по звуковой культуре речи, становится более эффективной, когда ребенок является активным участником процесса, это ему позволяет лучше запоминать новый материал.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5" y="1164878"/>
            <a:ext cx="3493744" cy="55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018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мелкой моторики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3415491"/>
            <a:ext cx="3178206" cy="271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268760"/>
            <a:ext cx="85689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клеточкам. Развивает у ребенка произвольное внимание, пространственное воображение, мелкую моторику пальцев рук, координацию движений, усидчивость.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Рисовать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как маркерами, так и линиями (чем удобнее ребенку)</a:t>
            </a:r>
          </a:p>
        </p:txBody>
      </p:sp>
    </p:spTree>
    <p:extLst>
      <p:ext uri="{BB962C8B-B14F-4D97-AF65-F5344CB8AC3E}">
        <p14:creationId xmlns:p14="http://schemas.microsoft.com/office/powerpoint/2010/main" val="2243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узел 18"/>
          <p:cNvSpPr/>
          <p:nvPr/>
        </p:nvSpPr>
        <p:spPr>
          <a:xfrm>
            <a:off x="5000628" y="5696006"/>
            <a:ext cx="610655" cy="5905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714480" y="4071942"/>
            <a:ext cx="642942" cy="645752"/>
          </a:xfrm>
          <a:prstGeom prst="triangle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500826" y="6215082"/>
            <a:ext cx="360000" cy="36000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6357950" y="5143512"/>
            <a:ext cx="524319" cy="574295"/>
          </a:xfrm>
          <a:prstGeom prst="triangle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071802" y="4429132"/>
            <a:ext cx="642942" cy="68122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39552" y="285728"/>
            <a:ext cx="7899926" cy="6311625"/>
            <a:chOff x="539552" y="2116187"/>
            <a:chExt cx="7899926" cy="4481165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539552" y="2781066"/>
              <a:ext cx="7899926" cy="3816286"/>
              <a:chOff x="539552" y="2781066"/>
              <a:chExt cx="7899926" cy="3816286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539552" y="2781066"/>
                <a:ext cx="7899926" cy="1008880"/>
                <a:chOff x="539552" y="2781066"/>
                <a:chExt cx="7899926" cy="1008880"/>
              </a:xfrm>
            </p:grpSpPr>
            <p:sp>
              <p:nvSpPr>
                <p:cNvPr id="2" name="Трапеция 1"/>
                <p:cNvSpPr>
                  <a:spLocks noChangeAspect="1"/>
                </p:cNvSpPr>
                <p:nvPr/>
              </p:nvSpPr>
              <p:spPr>
                <a:xfrm rot="10800000">
                  <a:off x="539552" y="2781066"/>
                  <a:ext cx="1446664" cy="1008880"/>
                </a:xfrm>
                <a:prstGeom prst="trapezoid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Трапеция 5"/>
                <p:cNvSpPr>
                  <a:spLocks noChangeAspect="1"/>
                </p:cNvSpPr>
                <p:nvPr/>
              </p:nvSpPr>
              <p:spPr>
                <a:xfrm rot="10800000">
                  <a:off x="6992814" y="2799000"/>
                  <a:ext cx="1446664" cy="990946"/>
                </a:xfrm>
                <a:prstGeom prst="trapezoid">
                  <a:avLst/>
                </a:prstGeom>
                <a:solidFill>
                  <a:srgbClr val="0070C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Трапеция 6"/>
                <p:cNvSpPr>
                  <a:spLocks noChangeAspect="1"/>
                </p:cNvSpPr>
                <p:nvPr/>
              </p:nvSpPr>
              <p:spPr>
                <a:xfrm rot="10800000">
                  <a:off x="3629392" y="2799000"/>
                  <a:ext cx="1446664" cy="990946"/>
                </a:xfrm>
                <a:prstGeom prst="trapezoid">
                  <a:avLst/>
                </a:prstGeom>
                <a:solidFill>
                  <a:srgbClr val="00B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735796" y="2799001"/>
                <a:ext cx="36004" cy="379835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976156" y="2799001"/>
                <a:ext cx="36004" cy="379835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Месяц 7"/>
            <p:cNvSpPr/>
            <p:nvPr/>
          </p:nvSpPr>
          <p:spPr>
            <a:xfrm rot="5400000">
              <a:off x="964184" y="1691555"/>
              <a:ext cx="576064" cy="1425328"/>
            </a:xfrm>
            <a:prstGeom prst="moon">
              <a:avLst>
                <a:gd name="adj" fmla="val 1415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Месяц 33"/>
            <p:cNvSpPr/>
            <p:nvPr/>
          </p:nvSpPr>
          <p:spPr>
            <a:xfrm rot="5400000">
              <a:off x="7417446" y="1708323"/>
              <a:ext cx="576064" cy="1425328"/>
            </a:xfrm>
            <a:prstGeom prst="moon">
              <a:avLst>
                <a:gd name="adj" fmla="val 1415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Месяц 34"/>
            <p:cNvSpPr/>
            <p:nvPr/>
          </p:nvSpPr>
          <p:spPr>
            <a:xfrm rot="5400000">
              <a:off x="4068024" y="1708323"/>
              <a:ext cx="576064" cy="1425328"/>
            </a:xfrm>
            <a:prstGeom prst="moon">
              <a:avLst>
                <a:gd name="adj" fmla="val 1415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Равнобедренный треугольник 35"/>
          <p:cNvSpPr/>
          <p:nvPr/>
        </p:nvSpPr>
        <p:spPr>
          <a:xfrm>
            <a:off x="642910" y="6000768"/>
            <a:ext cx="571504" cy="645752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500438"/>
            <a:ext cx="828032" cy="36126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4500570"/>
            <a:ext cx="828032" cy="361266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>
            <a:off x="285720" y="5286388"/>
            <a:ext cx="576064" cy="507902"/>
          </a:xfrm>
          <a:prstGeom prst="rtTriangle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>
            <a:off x="7358082" y="6072206"/>
            <a:ext cx="576064" cy="507902"/>
          </a:xfrm>
          <a:prstGeom prst="rtTriangle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6215074" y="4429132"/>
            <a:ext cx="360000" cy="36004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785918" y="6072206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3357562"/>
            <a:ext cx="714380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071934" y="6215082"/>
            <a:ext cx="571504" cy="504142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071934" y="5429264"/>
            <a:ext cx="642942" cy="357190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ый треугольник 51"/>
          <p:cNvSpPr/>
          <p:nvPr/>
        </p:nvSpPr>
        <p:spPr>
          <a:xfrm>
            <a:off x="5214942" y="4643446"/>
            <a:ext cx="576064" cy="507902"/>
          </a:xfrm>
          <a:prstGeom prst="rtTriangle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000496" y="3571876"/>
            <a:ext cx="828032" cy="36126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286644" y="4214818"/>
            <a:ext cx="828032" cy="36126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узел 55"/>
          <p:cNvSpPr/>
          <p:nvPr/>
        </p:nvSpPr>
        <p:spPr>
          <a:xfrm>
            <a:off x="1142976" y="5357826"/>
            <a:ext cx="574314" cy="571504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узел 56"/>
          <p:cNvSpPr/>
          <p:nvPr/>
        </p:nvSpPr>
        <p:spPr>
          <a:xfrm>
            <a:off x="1643042" y="3357562"/>
            <a:ext cx="360000" cy="36004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786710" y="3500438"/>
            <a:ext cx="828032" cy="361266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643834" y="5429264"/>
            <a:ext cx="542280" cy="57150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8358214" y="4500570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857356" y="5072074"/>
            <a:ext cx="542280" cy="57150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000100" y="4429132"/>
            <a:ext cx="500066" cy="5029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4929190" y="3429000"/>
            <a:ext cx="574314" cy="571504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429388" y="3357562"/>
            <a:ext cx="784168" cy="768395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8072462" y="5786454"/>
            <a:ext cx="785818" cy="697206"/>
          </a:xfrm>
          <a:prstGeom prst="triangl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286644" y="4786322"/>
            <a:ext cx="828032" cy="361266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3071802" y="5429264"/>
            <a:ext cx="538420" cy="513173"/>
          </a:xfrm>
          <a:prstGeom prst="triangle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2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1397E-6 L 0.06284 -0.270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86679E-6 L 0.01684 -0.360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045E-6 L -0.11076 -0.532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16466E-6 L 0.0599 -0.683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3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1258E-6 L -0.10191 -0.240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944E-6 L -0.01424 -0.4343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63737E-6 L 0.1033 -0.5594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2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1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16374E-6 L 0.01563 -0.6838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3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6772E-6 L 0.10833 -0.2867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07308E-6 L -0.1184 -0.4232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7734E-6 L 0.00434 -0.4653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4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5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7872E-6 L -0.07135 -0.64593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3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6" grpId="0" animBg="1"/>
      <p:bldP spid="28" grpId="0" animBg="1"/>
      <p:bldP spid="36" grpId="0" animBg="1"/>
      <p:bldP spid="11" grpId="0" animBg="1"/>
      <p:bldP spid="37" grpId="0" animBg="1"/>
      <p:bldP spid="39" grpId="0" animBg="1"/>
      <p:bldP spid="41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55" grpId="0" animBg="1"/>
      <p:bldP spid="18" grpId="0" animBg="1"/>
      <p:bldP spid="32" grpId="0" animBg="1"/>
      <p:bldP spid="20" grpId="0" animBg="1"/>
      <p:bldP spid="33" grpId="0" animBg="1"/>
      <p:bldP spid="38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966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Использование возможностей интерактивной доски в работе с детьми дошкольного возраста.</vt:lpstr>
      <vt:lpstr>Как работает интерактивная доска? </vt:lpstr>
      <vt:lpstr>Какие навыки необходимы для применения интерактивной доски:</vt:lpstr>
      <vt:lpstr>Возможности ИД</vt:lpstr>
      <vt:lpstr>Возможности ИД  </vt:lpstr>
      <vt:lpstr>ИД и развитие связной речи детей</vt:lpstr>
      <vt:lpstr>Лексико-грамматический строй речи</vt:lpstr>
      <vt:lpstr>Развитие мелкой моторики</vt:lpstr>
      <vt:lpstr>Презентация PowerPoint</vt:lpstr>
      <vt:lpstr>Презентация PowerPoint</vt:lpstr>
      <vt:lpstr>Физминутки </vt:lpstr>
      <vt:lpstr>Плюсы ИД</vt:lpstr>
      <vt:lpstr>Минусы ИД</vt:lpstr>
      <vt:lpstr>Вывод </vt:lpstr>
      <vt:lpstr>Используемая литература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возможностей интерактивной доски в работе с детьми дошкольного возраста.</dc:title>
  <dc:creator>Админ</dc:creator>
  <cp:lastModifiedBy>Администратор</cp:lastModifiedBy>
  <cp:revision>35</cp:revision>
  <dcterms:created xsi:type="dcterms:W3CDTF">2016-01-22T11:28:20Z</dcterms:created>
  <dcterms:modified xsi:type="dcterms:W3CDTF">2020-11-09T19:57:24Z</dcterms:modified>
</cp:coreProperties>
</file>