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60" r:id="rId3"/>
    <p:sldId id="261" r:id="rId4"/>
    <p:sldId id="327" r:id="rId5"/>
    <p:sldId id="263" r:id="rId6"/>
    <p:sldId id="328" r:id="rId7"/>
    <p:sldId id="329" r:id="rId8"/>
    <p:sldId id="271" r:id="rId9"/>
    <p:sldId id="268" r:id="rId10"/>
    <p:sldId id="272" r:id="rId11"/>
    <p:sldId id="324" r:id="rId12"/>
    <p:sldId id="305" r:id="rId13"/>
    <p:sldId id="321" r:id="rId14"/>
    <p:sldId id="322" r:id="rId15"/>
    <p:sldId id="277" r:id="rId16"/>
    <p:sldId id="286" r:id="rId17"/>
    <p:sldId id="330" r:id="rId18"/>
    <p:sldId id="266" r:id="rId19"/>
    <p:sldId id="270" r:id="rId20"/>
    <p:sldId id="283" r:id="rId21"/>
    <p:sldId id="308" r:id="rId22"/>
    <p:sldId id="309" r:id="rId23"/>
    <p:sldId id="278" r:id="rId24"/>
    <p:sldId id="291" r:id="rId25"/>
    <p:sldId id="311" r:id="rId26"/>
    <p:sldId id="279" r:id="rId27"/>
    <p:sldId id="310" r:id="rId28"/>
    <p:sldId id="281" r:id="rId29"/>
    <p:sldId id="312" r:id="rId30"/>
    <p:sldId id="314" r:id="rId31"/>
    <p:sldId id="332" r:id="rId32"/>
    <p:sldId id="318" r:id="rId33"/>
    <p:sldId id="323" r:id="rId34"/>
    <p:sldId id="319" r:id="rId35"/>
    <p:sldId id="280" r:id="rId36"/>
    <p:sldId id="307" r:id="rId37"/>
    <p:sldId id="316" r:id="rId38"/>
    <p:sldId id="326" r:id="rId39"/>
    <p:sldId id="331" r:id="rId40"/>
    <p:sldId id="267" r:id="rId41"/>
    <p:sldId id="306" r:id="rId42"/>
  </p:sldIdLst>
  <p:sldSz cx="6858000" cy="9144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rjiokawallI" initials="S" lastIdx="1" clrIdx="0">
    <p:extLst>
      <p:ext uri="{19B8F6BF-5375-455C-9EA6-DF929625EA0E}">
        <p15:presenceInfo xmlns:p15="http://schemas.microsoft.com/office/powerpoint/2012/main" userId="Serjiokawall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03" autoAdjust="0"/>
    <p:restoredTop sz="86443" autoAdjust="0"/>
  </p:normalViewPr>
  <p:slideViewPr>
    <p:cSldViewPr>
      <p:cViewPr>
        <p:scale>
          <a:sx n="48" d="100"/>
          <a:sy n="48" d="100"/>
        </p:scale>
        <p:origin x="2646" y="20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33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2299E-780B-4560-ABB5-71AED5F8FD31}" type="datetimeFigureOut">
              <a:rPr lang="ru-RU" smtClean="0"/>
              <a:pPr/>
              <a:t>14.03.2021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F9F4C-C420-45D0-A07B-76644DA4E0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617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F9F4C-C420-45D0-A07B-76644DA4E05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998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2C648-A2CB-4ED6-8757-936DFB70BA7A}" type="datetimeFigureOut">
              <a:rPr lang="ru-RU"/>
              <a:pPr>
                <a:defRPr/>
              </a:pPr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5616B-1DD3-4083-AF15-7E58DED63E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945D2-C9ED-4CB5-9E63-489FD440417A}" type="datetimeFigureOut">
              <a:rPr lang="ru-RU"/>
              <a:pPr>
                <a:defRPr/>
              </a:pPr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5830F-133A-43C7-BEB9-B51DA91666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1F300-AA22-4C6F-A619-2C6305B2D79A}" type="datetimeFigureOut">
              <a:rPr lang="ru-RU"/>
              <a:pPr>
                <a:defRPr/>
              </a:pPr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4DF6C-1B8D-4A83-B0AA-0B74AD987C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404664" y="443542"/>
            <a:ext cx="6210690" cy="825691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EA1D2-82C4-4123-86C9-5C9432F112B3}" type="datetimeFigureOut">
              <a:rPr lang="ru-RU"/>
              <a:pPr>
                <a:defRPr/>
              </a:pPr>
              <a:t>14.03.2021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BE429-1003-451F-899B-D8D9F20350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997B9-6EE7-4602-8E84-86A293E5C863}" type="datetimeFigureOut">
              <a:rPr lang="ru-RU"/>
              <a:pPr>
                <a:defRPr/>
              </a:pPr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1B397-78D9-49D0-BAA0-E2C45AA0AF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D856F-D343-4545-94C4-21025B98798C}" type="datetimeFigureOut">
              <a:rPr lang="ru-RU"/>
              <a:pPr>
                <a:defRPr/>
              </a:pPr>
              <a:t>14.03.2021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94872-7E10-43B4-A79B-6F170C3301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F2BE6-1C40-47E3-BCE4-2084949CA6A0}" type="datetimeFigureOut">
              <a:rPr lang="ru-RU"/>
              <a:pPr>
                <a:defRPr/>
              </a:pPr>
              <a:t>14.03.2021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04628-9194-4627-BE6E-5B5743ABBF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2B2F5-9338-4919-A01A-CC13966B6874}" type="datetimeFigureOut">
              <a:rPr lang="ru-RU"/>
              <a:pPr>
                <a:defRPr/>
              </a:pPr>
              <a:t>14.03.2021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6FB6D-DA3F-4B72-A104-E135D6D7C4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F52E2-77A2-4822-8240-C2C673F7BF45}" type="datetimeFigureOut">
              <a:rPr lang="ru-RU"/>
              <a:pPr>
                <a:defRPr/>
              </a:pPr>
              <a:t>14.03.2021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23841-3535-4535-8E44-3F0C0DF485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A60DD-A76F-46BC-BFCC-08D9993F52FA}" type="datetimeFigureOut">
              <a:rPr lang="ru-RU"/>
              <a:pPr>
                <a:defRPr/>
              </a:pPr>
              <a:t>14.03.2021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A2CD1-28E4-49F2-893F-D34F12FD13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015FF-94BE-40DC-8079-8C1471D0D297}" type="datetimeFigureOut">
              <a:rPr lang="ru-RU"/>
              <a:pPr>
                <a:defRPr/>
              </a:pPr>
              <a:t>14.03.2021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E485B-971E-4085-8643-CE51381C01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342900" y="366184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42900" y="2133601"/>
            <a:ext cx="6172200" cy="603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162F963-5BD2-435A-808D-40D063D8CC9D}" type="datetimeFigureOut">
              <a:rPr lang="ru-RU"/>
              <a:pPr>
                <a:defRPr/>
              </a:pPr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2AE32A-BCEA-4384-98B4-3A4250E614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5923360" y="8892344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6752" y="611815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«Начальная школа-детский</a:t>
            </a: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сад№68»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71933" y="6643089"/>
            <a:ext cx="363670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</a:p>
          <a:p>
            <a:pPr algn="ctr"/>
            <a:endParaRPr lang="ru-RU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Летифова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Зенфира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Несуровна</a:t>
            </a:r>
            <a:endParaRPr lang="ru-RU" sz="20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014" y="1619672"/>
            <a:ext cx="3240000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6792" y="14036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87803" y="611561"/>
            <a:ext cx="395742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девиз</a:t>
            </a:r>
          </a:p>
          <a:p>
            <a:pPr algn="ctr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работа - любовь с заботой! </a:t>
            </a:r>
          </a:p>
          <a:p>
            <a:endParaRPr lang="ru-RU" sz="24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Гениальные дети требуют гениальных идей! </a:t>
            </a:r>
          </a:p>
          <a:p>
            <a:endParaRPr lang="ru-RU" sz="24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755576"/>
            <a:ext cx="5829300" cy="1960033"/>
          </a:xfrm>
        </p:spPr>
        <p:txBody>
          <a:bodyPr/>
          <a:lstStyle/>
          <a:p>
            <a:r>
              <a:rPr lang="ru-RU" sz="36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в инновационной деятельности 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4704" y="3059832"/>
            <a:ext cx="5578946" cy="5328592"/>
          </a:xfrm>
        </p:spPr>
        <p:txBody>
          <a:bodyPr/>
          <a:lstStyle/>
          <a:p>
            <a:pPr marL="342900" lvl="0" indent="-342900" algn="l" fontAlgn="auto">
              <a:spcAft>
                <a:spcPts val="0"/>
              </a:spcAft>
              <a:buFont typeface="Wingdings" pitchFamily="2" charset="2"/>
              <a:buChar char="v"/>
            </a:pP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Применение ИКТ в </a:t>
            </a:r>
            <a:r>
              <a:rPr lang="ru-RU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образовательном процессе. </a:t>
            </a:r>
          </a:p>
          <a:p>
            <a:pPr marL="342900" lvl="0" indent="-342900" algn="l" fontAlgn="auto">
              <a:spcAft>
                <a:spcPts val="0"/>
              </a:spcAft>
              <a:buFont typeface="Wingdings" pitchFamily="2" charset="2"/>
              <a:buChar char="v"/>
            </a:pP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Участие в творческих педагогических конкурсах, семинарах. </a:t>
            </a:r>
          </a:p>
          <a:p>
            <a:pPr marL="342900" lvl="0" indent="-342900" algn="l" fontAlgn="auto">
              <a:spcAft>
                <a:spcPts val="0"/>
              </a:spcAft>
              <a:buFont typeface="Wingdings" pitchFamily="2" charset="2"/>
              <a:buChar char="v"/>
            </a:pP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Разработка и реализация педагогических проектов.</a:t>
            </a:r>
          </a:p>
          <a:p>
            <a:pPr marL="342900" lvl="0" indent="-342900" algn="l" fontAlgn="auto">
              <a:spcAft>
                <a:spcPts val="0"/>
              </a:spcAft>
              <a:buFont typeface="Wingdings" pitchFamily="2" charset="2"/>
              <a:buChar char="v"/>
            </a:pP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Открытые показы педагогической деятельности, целевых прогулок.</a:t>
            </a:r>
          </a:p>
          <a:p>
            <a:pPr marL="342900" lvl="0" indent="-342900" algn="l" fontAlgn="auto">
              <a:spcAft>
                <a:spcPts val="0"/>
              </a:spcAft>
              <a:buFont typeface="Wingdings" pitchFamily="2" charset="2"/>
              <a:buChar char="v"/>
            </a:pP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Самообразование.</a:t>
            </a:r>
          </a:p>
          <a:p>
            <a:pPr marL="342900" lvl="0" indent="-342900" algn="l" fontAlgn="auto">
              <a:spcAft>
                <a:spcPts val="0"/>
              </a:spcAft>
              <a:buFont typeface="Wingdings" pitchFamily="2" charset="2"/>
              <a:buChar char="v"/>
            </a:pPr>
            <a:r>
              <a:rPr 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Нетрадиционные формы работы с родителями.</a:t>
            </a:r>
          </a:p>
          <a:p>
            <a:pPr algn="l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03066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235981"/>
              </p:ext>
            </p:extLst>
          </p:nvPr>
        </p:nvGraphicFramePr>
        <p:xfrm>
          <a:off x="548680" y="1259632"/>
          <a:ext cx="5976664" cy="674140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48272"/>
                <a:gridCol w="3528392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Технологии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использования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1514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Игровая технология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Организованная</a:t>
                      </a:r>
                      <a:r>
                        <a:rPr lang="ru-RU" sz="18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образовательная деятельность, утренняя гимнастика, развлечения, труд, прогулка, повседневная бытовая деятельность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1514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Здоровье сберегающие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технологии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Дыхательная гимнастика,  гимнастика для глаз,</a:t>
                      </a:r>
                      <a:r>
                        <a:rPr lang="ru-RU" sz="18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пальчиковая гимнастика, </a:t>
                      </a:r>
                      <a:r>
                        <a:rPr lang="ru-RU" sz="1800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ароматерапия</a:t>
                      </a:r>
                      <a:r>
                        <a:rPr lang="ru-RU" sz="18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динамические паузы.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1514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Технологии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игровой обучающей ситуации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Предполагает наличие сюжета, по ходу которого</a:t>
                      </a:r>
                      <a:r>
                        <a:rPr lang="ru-RU" sz="18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дети решают проблемные задачи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1514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</a:t>
                      </a:r>
                      <a:r>
                        <a:rPr lang="ru-RU" sz="1800" b="1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проектного обучения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 метода проектов – недельное тематическое планирование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1514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проблемного обучения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lang="ru-RU" sz="18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проблемных ситуаций в результате чего ребенок получает знания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1514">
                <a:tc>
                  <a:txBody>
                    <a:bodyPr/>
                    <a:lstStyle/>
                    <a:p>
                      <a:r>
                        <a:rPr lang="ru-RU" sz="1800" b="1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ИКТ</a:t>
                      </a:r>
                      <a:endParaRPr lang="ru-RU" sz="18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Использование</a:t>
                      </a:r>
                      <a:r>
                        <a:rPr lang="ru-RU" sz="18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ТСО и мультимедийных презентаций в образовательной процессе</a:t>
                      </a:r>
                      <a:endParaRPr lang="ru-RU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24744" y="611560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деятельность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70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467545"/>
            <a:ext cx="5829300" cy="648072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547664"/>
            <a:ext cx="2914650" cy="2664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30" y="1431918"/>
            <a:ext cx="2890614" cy="2780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730" y="4932040"/>
            <a:ext cx="2914650" cy="2426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2" y="4932040"/>
            <a:ext cx="2636912" cy="2426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995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1735" y="899592"/>
            <a:ext cx="6055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с прикладным искусством</a:t>
            </a:r>
          </a:p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Дагестана. </a:t>
            </a:r>
            <a:endParaRPr lang="ru-RU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2" y="1907705"/>
            <a:ext cx="280831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506" y="5004050"/>
            <a:ext cx="2924944" cy="22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40" y="1907706"/>
            <a:ext cx="2592289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1095" y="4869363"/>
            <a:ext cx="2273218" cy="2542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9367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56792" y="602849"/>
            <a:ext cx="2424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занятиях</a:t>
            </a:r>
            <a:endParaRPr lang="ru-RU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4" y="1187625"/>
            <a:ext cx="273630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24" y="1187624"/>
            <a:ext cx="2821832" cy="2160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20" y="3563888"/>
            <a:ext cx="274428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24" y="3666412"/>
            <a:ext cx="2636912" cy="1977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00" y="6084168"/>
            <a:ext cx="2636912" cy="1977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33" y="6084168"/>
            <a:ext cx="2370813" cy="1977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257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6" y="1388540"/>
            <a:ext cx="2585278" cy="2163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343750" y="827584"/>
            <a:ext cx="1816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прогулке</a:t>
            </a:r>
            <a:endParaRPr lang="ru-RU" sz="24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785" y="1388540"/>
            <a:ext cx="2660915" cy="2163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28" y="3650902"/>
            <a:ext cx="2561246" cy="1977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610" y="3716564"/>
            <a:ext cx="2660915" cy="2017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6" y="5868144"/>
            <a:ext cx="2636912" cy="2184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529" y="5883841"/>
            <a:ext cx="2523424" cy="2168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432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539553"/>
            <a:ext cx="5829300" cy="1944216"/>
          </a:xfrm>
        </p:spPr>
        <p:txBody>
          <a:bodyPr/>
          <a:lstStyle/>
          <a:p>
            <a:r>
              <a:rPr lang="ru-RU" sz="2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Карта участия в конкурсах</a:t>
            </a:r>
            <a:br>
              <a:rPr lang="ru-RU" sz="2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МБОУ «НШ/ДС №68»</a:t>
            </a:r>
            <a:endParaRPr lang="ru-RU" i="1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570713"/>
              </p:ext>
            </p:extLst>
          </p:nvPr>
        </p:nvGraphicFramePr>
        <p:xfrm>
          <a:off x="710280" y="2195737"/>
          <a:ext cx="5633369" cy="592376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87300"/>
                <a:gridCol w="1876838"/>
                <a:gridCol w="1373077"/>
                <a:gridCol w="1696154"/>
              </a:tblGrid>
              <a:tr h="52820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№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i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Вид конкурса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solidFill>
                            <a:srgbClr val="FF0000"/>
                          </a:solidFill>
                        </a:rPr>
                        <a:t>Дата</a:t>
                      </a:r>
                      <a:endParaRPr lang="ru-RU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i="1" dirty="0" smtClean="0">
                          <a:solidFill>
                            <a:srgbClr val="FF0000"/>
                          </a:solidFill>
                        </a:rPr>
                        <a:t>Результаты</a:t>
                      </a:r>
                      <a:endParaRPr lang="ru-RU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75596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Поделки из природного материала «Осенние причуды».</a:t>
                      </a:r>
                      <a:endParaRPr lang="ru-RU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28 октября</a:t>
                      </a:r>
                      <a:endParaRPr lang="ru-RU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Участник</a:t>
                      </a:r>
                      <a:endParaRPr lang="ru-RU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820509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Новогодняя фантазия!</a:t>
                      </a:r>
                      <a:endParaRPr lang="ru-RU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15 декабря </a:t>
                      </a:r>
                      <a:endParaRPr lang="ru-RU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II </a:t>
                      </a:r>
                      <a:r>
                        <a:rPr lang="ru-RU" b="0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</a:t>
                      </a:r>
                      <a:endParaRPr lang="ru-RU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044107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Рисунки «Защитники родины» </a:t>
                      </a:r>
                      <a:endParaRPr lang="ru-RU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17 февраля </a:t>
                      </a:r>
                      <a:endParaRPr lang="ru-RU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Участник</a:t>
                      </a:r>
                      <a:endParaRPr lang="ru-RU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30875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Украшение для мамы.</a:t>
                      </a:r>
                      <a:endParaRPr lang="ru-RU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04 марта </a:t>
                      </a:r>
                      <a:endParaRPr lang="ru-RU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III место</a:t>
                      </a:r>
                      <a:endParaRPr lang="ru-RU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044107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Лучший центр эмоциональной разгрузки детей.</a:t>
                      </a:r>
                      <a:endParaRPr lang="ru-RU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22 марта </a:t>
                      </a:r>
                      <a:endParaRPr lang="ru-RU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i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II место</a:t>
                      </a:r>
                      <a:endParaRPr lang="ru-RU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9294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4824" y="1043608"/>
            <a:ext cx="1185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                                                                                                                                                                                 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268760" y="912396"/>
            <a:ext cx="419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дипломы  на уровне ДОУ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048" y="5002652"/>
            <a:ext cx="2592288" cy="34470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63" y="1544152"/>
            <a:ext cx="2566313" cy="3458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048" y="1505273"/>
            <a:ext cx="2503796" cy="34684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75" y="5150976"/>
            <a:ext cx="2532001" cy="345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/>
        </p:nvSpPr>
        <p:spPr bwMode="auto">
          <a:xfrm>
            <a:off x="514350" y="3591983"/>
            <a:ext cx="5829300" cy="196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36713" y="1763688"/>
            <a:ext cx="518457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</a:t>
            </a:r>
            <a:r>
              <a:rPr lang="ru-RU" sz="7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№2</a:t>
            </a:r>
          </a:p>
          <a:p>
            <a:pPr lvl="0"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Родительские собрания, </a:t>
            </a:r>
          </a:p>
          <a:p>
            <a:pPr lvl="0"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отзывы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802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0688" y="755576"/>
            <a:ext cx="6048672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28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    Общие сведения. Профессиональная деятельность.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Родительские собрания, отзывы родителей.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3.Открытые занятия, утренники.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Список используемой литературы, список реализуемой программы.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Ресурсное обеспечение.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Документы и материалы по самообразованию.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Результаты деятельности.</a:t>
            </a:r>
          </a:p>
          <a:p>
            <a:endParaRPr lang="ru-RU" sz="3200" b="1" dirty="0" smtClean="0">
              <a:solidFill>
                <a:srgbClr val="C00000"/>
              </a:solidFill>
            </a:endParaRP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738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/>
        </p:nvSpPr>
        <p:spPr bwMode="auto">
          <a:xfrm>
            <a:off x="514350" y="3591983"/>
            <a:ext cx="5829300" cy="196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90" y="1746976"/>
            <a:ext cx="3495630" cy="42209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0928" y="761997"/>
            <a:ext cx="2089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собрание</a:t>
            </a:r>
            <a:endParaRPr lang="ru-RU" sz="2800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113" y="5967912"/>
            <a:ext cx="2388056" cy="25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9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44824" y="755576"/>
            <a:ext cx="35138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родителей при </a:t>
            </a:r>
          </a:p>
          <a:p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праздников</a:t>
            </a:r>
            <a:endParaRPr lang="ru-RU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24" y="1586574"/>
            <a:ext cx="2636912" cy="19442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68" y="5940152"/>
            <a:ext cx="2902633" cy="21670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1888" y="1272039"/>
            <a:ext cx="1944217" cy="25732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5865" y="5612464"/>
            <a:ext cx="2167086" cy="28224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354" y="3995935"/>
            <a:ext cx="2225390" cy="15841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44" y="3939951"/>
            <a:ext cx="2091184" cy="158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52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58" y="835544"/>
            <a:ext cx="1679811" cy="2664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37" y="552088"/>
            <a:ext cx="1922393" cy="2651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873" y="835544"/>
            <a:ext cx="1719972" cy="2664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58" y="4204000"/>
            <a:ext cx="1801102" cy="34918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66" y="3499840"/>
            <a:ext cx="1801264" cy="34839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36" y="4211960"/>
            <a:ext cx="1778377" cy="34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81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4573" y="3203848"/>
            <a:ext cx="5501827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</a:t>
            </a:r>
            <a:r>
              <a:rPr lang="ru-RU" sz="6600" dirty="0" smtClean="0">
                <a:solidFill>
                  <a:srgbClr val="C00000"/>
                </a:solidFill>
              </a:rPr>
              <a:t> </a:t>
            </a:r>
            <a:r>
              <a:rPr lang="ru-RU" sz="66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3</a:t>
            </a:r>
          </a:p>
          <a:p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занятия, утренники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8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76" y="5292080"/>
            <a:ext cx="4284476" cy="2901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76" y="1628243"/>
            <a:ext cx="4392487" cy="337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420888" y="971600"/>
            <a:ext cx="28148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посвящённый </a:t>
            </a:r>
          </a:p>
          <a:p>
            <a:pPr algn="ctr"/>
            <a:r>
              <a:rPr lang="ru-RU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 дню матери </a:t>
            </a:r>
            <a:endParaRPr lang="ru-RU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31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96752" y="899592"/>
            <a:ext cx="4842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год в 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дет. саду </a:t>
            </a:r>
            <a:endParaRPr lang="ru-RU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269" y="1474786"/>
            <a:ext cx="387516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5" y="4139952"/>
            <a:ext cx="2775198" cy="2038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221" y="4139952"/>
            <a:ext cx="2909689" cy="2153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32" y="6293518"/>
            <a:ext cx="3533378" cy="2553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4098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6712" y="899592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«Мой Дагестан» к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100-летию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ДАССР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2" y="2099921"/>
            <a:ext cx="2428888" cy="21213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56" y="2147975"/>
            <a:ext cx="2611672" cy="21213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394" y="4897234"/>
            <a:ext cx="2372851" cy="1944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952" y="4682917"/>
            <a:ext cx="3168352" cy="245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0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4704" y="899592"/>
            <a:ext cx="6051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развлечение во 2 младшей группе,</a:t>
            </a:r>
          </a:p>
          <a:p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посвящённое ко дню защитника Отечества.</a:t>
            </a:r>
            <a:endParaRPr lang="ru-RU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92" y="1691680"/>
            <a:ext cx="4320480" cy="32336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2" y="5071046"/>
            <a:ext cx="2917801" cy="38985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5969" y="5541763"/>
            <a:ext cx="3765736" cy="282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74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6" y="4139952"/>
            <a:ext cx="3744416" cy="4572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7" y="467544"/>
            <a:ext cx="2592288" cy="345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178" y="467544"/>
            <a:ext cx="3045647" cy="34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5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6752" y="899592"/>
            <a:ext cx="5205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Утренник 8 марта во 2 младшей Б группе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«Солнышко лучистое»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24" y="1631486"/>
            <a:ext cx="4752528" cy="35165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784" y="5364088"/>
            <a:ext cx="4152290" cy="311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42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40498" y="2987824"/>
            <a:ext cx="423301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№ 1</a:t>
            </a: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 </a:t>
            </a:r>
            <a:r>
              <a:rPr lang="ru-RU" sz="6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53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60" y="755576"/>
            <a:ext cx="43409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36" y="3256408"/>
            <a:ext cx="2273869" cy="318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96" y="5940152"/>
            <a:ext cx="2170454" cy="2533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296" y="3203848"/>
            <a:ext cx="3356992" cy="2517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7446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6613" y="899592"/>
            <a:ext cx="7108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масленицы во 2 младшей Б группе. </a:t>
            </a:r>
          </a:p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«Бабушкины блины»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048" y="5386265"/>
            <a:ext cx="2368454" cy="2686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25" y="5364088"/>
            <a:ext cx="2274849" cy="2687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467" y="2287134"/>
            <a:ext cx="2547733" cy="2349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76" y="2187908"/>
            <a:ext cx="2399204" cy="2547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55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2656" y="3875618"/>
            <a:ext cx="5829300" cy="2000249"/>
          </a:xfrm>
        </p:spPr>
        <p:txBody>
          <a:bodyPr/>
          <a:lstStyle/>
          <a:p>
            <a:pPr algn="ctr"/>
            <a:r>
              <a:rPr lang="ru-RU" sz="66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№ </a:t>
            </a:r>
            <a:r>
              <a:rPr lang="en-US" sz="66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используемой литературы,</a:t>
            </a:r>
          </a:p>
          <a:p>
            <a:pPr algn="ctr"/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писок реализуемой программы.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3665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683568"/>
            <a:ext cx="6172200" cy="1450033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Список используемой </a:t>
            </a:r>
            <a:r>
              <a:rPr lang="ru-RU" sz="2800" b="1" i="1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литературы.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2133601"/>
            <a:ext cx="6172200" cy="6034617"/>
          </a:xfrm>
        </p:spPr>
        <p:txBody>
          <a:bodyPr/>
          <a:lstStyle/>
          <a:p>
            <a:pPr marL="0" indent="0">
              <a:buNone/>
            </a:pP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.О.С.Ушакова «Развитие речи детей </a:t>
            </a:r>
          </a:p>
          <a:p>
            <a:pPr marL="0" indent="0">
              <a:buNone/>
            </a:pP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3-5 лет»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И.А. </a:t>
            </a:r>
            <a:r>
              <a:rPr lang="ru-RU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Помораева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В.А. </a:t>
            </a:r>
            <a:r>
              <a:rPr lang="ru-RU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Позина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«Формирование элементарных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математических представлений»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Младшая группа 3-4 года.</a:t>
            </a:r>
          </a:p>
          <a:p>
            <a:pPr marL="0" indent="0">
              <a:buNone/>
            </a:pP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.Л.И.Пензулаева «Физическая культура </a:t>
            </a:r>
          </a:p>
          <a:p>
            <a:pPr marL="0" indent="0">
              <a:buNone/>
            </a:pP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детском саду»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4. Региональная образовательная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программа дошкольного образования РД</a:t>
            </a:r>
          </a:p>
          <a:p>
            <a:pPr marL="0" lvl="0" indent="0" algn="ctr">
              <a:buNone/>
            </a:pP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Реализуемая  программа.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Н.Е. </a:t>
            </a:r>
            <a:r>
              <a:rPr lang="ru-RU" sz="2400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Веракса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Т.С. Комарова, </a:t>
            </a:r>
          </a:p>
          <a:p>
            <a:pPr marL="0" indent="0" algn="ctr">
              <a:buNone/>
            </a:pPr>
            <a:r>
              <a:rPr lang="ru-RU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М.А. Васильева  «От рождения до школы»</a:t>
            </a:r>
            <a:endParaRPr lang="ru-RU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3000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4704" y="2627784"/>
            <a:ext cx="5829300" cy="1960033"/>
          </a:xfrm>
        </p:spPr>
        <p:txBody>
          <a:bodyPr/>
          <a:lstStyle/>
          <a:p>
            <a:pPr lvl="0"/>
            <a:r>
              <a:rPr lang="ru-RU" sz="6600" i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Раздел № </a:t>
            </a:r>
            <a:r>
              <a:rPr lang="ru-RU" sz="66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lang="ru-RU" sz="6600" i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6600" i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Ресурсное обеспечение.</a:t>
            </a: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5953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0728" y="437927"/>
            <a:ext cx="3910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обеспечение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421" y="1472814"/>
            <a:ext cx="2730512" cy="20478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8131" y="1487078"/>
            <a:ext cx="2748193" cy="20611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718" y="6078704"/>
            <a:ext cx="2566107" cy="19442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8727" y="4492039"/>
            <a:ext cx="2535373" cy="17281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7309" y="6186715"/>
            <a:ext cx="2747797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4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711250"/>
              </p:ext>
            </p:extLst>
          </p:nvPr>
        </p:nvGraphicFramePr>
        <p:xfrm>
          <a:off x="548681" y="2627784"/>
          <a:ext cx="5544617" cy="447413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89146"/>
                <a:gridCol w="2445142"/>
                <a:gridCol w="2510329"/>
              </a:tblGrid>
              <a:tr h="417494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r>
                        <a:rPr lang="ru-RU" sz="20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сайта</a:t>
                      </a:r>
                      <a:endParaRPr lang="ru-RU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749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МААМ.</a:t>
                      </a:r>
                      <a:r>
                        <a:rPr lang="en-US" sz="20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</a:t>
                      </a:r>
                      <a:endParaRPr lang="ru-RU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https://www.maam.ru</a:t>
                      </a:r>
                      <a:endParaRPr lang="ru-RU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749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nsportal.ru</a:t>
                      </a:r>
                      <a:endParaRPr lang="ru-RU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https://nsportal.ru/</a:t>
                      </a:r>
                      <a:endParaRPr lang="ru-RU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749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infourok.ru</a:t>
                      </a:r>
                      <a:endParaRPr lang="ru-RU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https://infourok.ru/</a:t>
                      </a:r>
                      <a:endParaRPr lang="ru-RU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7912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Арт-талант</a:t>
                      </a:r>
                      <a:endParaRPr lang="ru-RU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https://www.art-talant.org/</a:t>
                      </a:r>
                      <a:endParaRPr lang="ru-RU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7912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Воспитателям.ру</a:t>
                      </a:r>
                      <a:endParaRPr lang="ru-RU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https://vospitateljam.ru/</a:t>
                      </a:r>
                      <a:endParaRPr lang="ru-RU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7912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doshvozrast.ru</a:t>
                      </a:r>
                      <a:endParaRPr lang="ru-RU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https://doshvozrast.ru/</a:t>
                      </a:r>
                      <a:endParaRPr lang="ru-RU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7912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Твой ребенок</a:t>
                      </a:r>
                      <a:endParaRPr lang="ru-RU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http://www.tvoyrebenok.ru/</a:t>
                      </a:r>
                      <a:endParaRPr lang="ru-RU" sz="20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2696" y="465803"/>
            <a:ext cx="5616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ИКТ в образовательном процессе</a:t>
            </a:r>
            <a:endParaRPr lang="ru-RU" sz="32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4664" y="2037410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используемых Интернет-ресурсов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73" y="7230629"/>
            <a:ext cx="1550647" cy="155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3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ru-RU" sz="6600" b="1" i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Раздел </a:t>
            </a:r>
            <a:r>
              <a:rPr lang="ru-RU" sz="6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lang="ru-RU" sz="6600" b="1" i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6600" b="1" i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6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4355976"/>
            <a:ext cx="4800600" cy="1872208"/>
          </a:xfr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 и материалы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самообразованию.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859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683569"/>
            <a:ext cx="5829300" cy="1656184"/>
          </a:xfrm>
        </p:spPr>
        <p:txBody>
          <a:bodyPr/>
          <a:lstStyle/>
          <a:p>
            <a:r>
              <a:rPr lang="ru-RU" sz="40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Сведения о самообразовании </a:t>
            </a: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9018107"/>
              </p:ext>
            </p:extLst>
          </p:nvPr>
        </p:nvGraphicFramePr>
        <p:xfrm>
          <a:off x="692696" y="2356931"/>
          <a:ext cx="5831905" cy="2470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213"/>
                <a:gridCol w="2144721"/>
                <a:gridCol w="1967971"/>
              </a:tblGrid>
              <a:tr h="45920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Год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Тема для изучения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Форма отчета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92602">
                <a:tc>
                  <a:txBody>
                    <a:bodyPr/>
                    <a:lstStyle/>
                    <a:p>
                      <a:r>
                        <a:rPr lang="ru-RU" i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i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i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-202</a:t>
                      </a:r>
                      <a:r>
                        <a:rPr lang="en-US" i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i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«Развитие мелкой моторики рук у детей младшего дошкольного возраста».</a:t>
                      </a:r>
                      <a:endParaRPr lang="ru-RU" sz="1800" i="1" kern="1200" dirty="0" smtClean="0">
                        <a:solidFill>
                          <a:srgbClr val="7030A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i="1" kern="1200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Выступление на педсовете</a:t>
                      </a:r>
                      <a:r>
                        <a:rPr lang="ru-RU" sz="180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31667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8721" y="755576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развитие мелкой моторики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50" y="5292080"/>
            <a:ext cx="2236102" cy="2869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07" y="2134511"/>
            <a:ext cx="2592289" cy="229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50" y="2134511"/>
            <a:ext cx="2452126" cy="229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007" y="5387621"/>
            <a:ext cx="2376265" cy="2774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8891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/>
          <p:cNvSpPr txBox="1">
            <a:spLocks/>
          </p:cNvSpPr>
          <p:nvPr/>
        </p:nvSpPr>
        <p:spPr bwMode="auto">
          <a:xfrm>
            <a:off x="476672" y="971600"/>
            <a:ext cx="6264696" cy="734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Летифова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Зенфира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Несуровна</a:t>
            </a:r>
            <a:endParaRPr lang="ru-RU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1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1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20.07.1982 </a:t>
            </a:r>
            <a:r>
              <a:rPr lang="ru-RU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endParaRPr lang="ru-RU" sz="21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 среднее профессиональное</a:t>
            </a:r>
          </a:p>
          <a:p>
            <a:r>
              <a:rPr lang="ru-RU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образование</a:t>
            </a:r>
          </a:p>
          <a:p>
            <a:r>
              <a:rPr lang="ru-RU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МПЭК  диплом от 24 октября 2002 года.</a:t>
            </a:r>
          </a:p>
          <a:p>
            <a:r>
              <a:rPr lang="ru-RU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Прошла профессиональную переподготовку в ДГИ по программе «Дошкольное образование» </a:t>
            </a:r>
            <a:endParaRPr lang="ru-RU" sz="21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 октября 2019 г по 12 марта 2020 г. </a:t>
            </a:r>
          </a:p>
          <a:p>
            <a:r>
              <a:rPr lang="ru-RU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Являюсь студенткой 4 курса  ДГПУ ФСДО (Факультет Специального Дефектологического Образования)  </a:t>
            </a:r>
            <a:endParaRPr lang="ru-RU" sz="21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1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Место работы: </a:t>
            </a:r>
            <a:r>
              <a:rPr lang="ru-RU" sz="21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МБОУ «НШ/ДС №68»</a:t>
            </a:r>
          </a:p>
          <a:p>
            <a:endParaRPr lang="ru-RU" sz="2100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1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Занимаемая должность: </a:t>
            </a:r>
            <a:r>
              <a:rPr lang="ru-RU" sz="21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</a:p>
          <a:p>
            <a:endParaRPr lang="ru-RU" sz="2100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1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Стаж работы:</a:t>
            </a:r>
            <a:r>
              <a:rPr lang="en-US" sz="21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 года 2 месяца</a:t>
            </a:r>
          </a:p>
        </p:txBody>
      </p:sp>
    </p:spTree>
    <p:extLst>
      <p:ext uri="{BB962C8B-B14F-4D97-AF65-F5344CB8AC3E}">
        <p14:creationId xmlns:p14="http://schemas.microsoft.com/office/powerpoint/2010/main" val="5952686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4743" y="2696597"/>
            <a:ext cx="468052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</a:t>
            </a:r>
            <a:r>
              <a:rPr lang="ru-RU" sz="6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66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8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4742" y="4499991"/>
            <a:ext cx="4968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педагогической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78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685536"/>
          </a:xfrm>
        </p:spPr>
        <p:txBody>
          <a:bodyPr/>
          <a:lstStyle/>
          <a:p>
            <a:r>
              <a:rPr lang="ru-RU" sz="1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освоения воспитанниками программы</a:t>
            </a:r>
            <a:br>
              <a:rPr lang="ru-RU" sz="1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От рождения до школы» под редакцией  Н.Е. Вераксы, Т.С. Комаровой,  М. А. Васильевой.</a:t>
            </a:r>
            <a:br>
              <a:rPr lang="ru-RU" sz="1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область « Познавательное развитие»</a:t>
            </a:r>
            <a:br>
              <a:rPr lang="ru-RU" sz="1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30" y="1619672"/>
            <a:ext cx="5246340" cy="2448292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1196752" y="4932040"/>
            <a:ext cx="51845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 в результате, успешность освоения воспитанниками образовательной области «Познавательное развитие» за период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октября 2020 по декабрь 2021 года составляет: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52% детей с высоким уровнем развитием, 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48% со средним уровнем.</a:t>
            </a:r>
          </a:p>
        </p:txBody>
      </p:sp>
    </p:spTree>
    <p:extLst>
      <p:ext uri="{BB962C8B-B14F-4D97-AF65-F5344CB8AC3E}">
        <p14:creationId xmlns:p14="http://schemas.microsoft.com/office/powerpoint/2010/main" val="257585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4384" y="4458756"/>
            <a:ext cx="59766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о повышении квалификации 31.08.2020 г.</a:t>
            </a: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84" y="5343177"/>
            <a:ext cx="2208423" cy="29012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733" y="5343177"/>
            <a:ext cx="2952880" cy="28818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84" y="945750"/>
            <a:ext cx="1999628" cy="32403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72" y="945750"/>
            <a:ext cx="3429000" cy="324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0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80728" y="755576"/>
            <a:ext cx="184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2656" y="539552"/>
            <a:ext cx="6264696" cy="7350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40"/>
              </a:lnSpc>
              <a:spcBef>
                <a:spcPts val="750"/>
              </a:spcBef>
              <a:spcAft>
                <a:spcPts val="2250"/>
              </a:spcAft>
            </a:pPr>
            <a:r>
              <a:rPr lang="ru-RU" b="1" i="1" kern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Эссе </a:t>
            </a:r>
            <a:r>
              <a:rPr lang="ru-RU" b="1" i="1" kern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воспитателя «Я — педагог</a:t>
            </a:r>
            <a:r>
              <a:rPr lang="ru-RU" b="1" i="1" kern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i="1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1600" b="1" i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16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Научить человека быть счастливым нельзя,</a:t>
            </a:r>
            <a:endParaRPr lang="ru-RU" sz="1400" i="1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</a:t>
            </a: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воспитать его так, чтобы он был счастливым, можно.»</a:t>
            </a:r>
            <a:endParaRPr lang="ru-RU" sz="14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(А. С. Макаренко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4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1200" i="1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2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же на сегодняшний день мы подразумеваем под определением - воспитатель дошкольного образования?</a:t>
            </a:r>
            <a:endParaRPr lang="ru-RU" sz="14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думаю, что можно дать следующее определение - это гражданин нашего общества, человек трудолюбивый, утверждающий своими поступками гуманизм, принципиальность и честность, испытывающий гордость за свою благородную и важную профессию. Жизнь в среде детей научила меня понимать их потребности, налаживать контакты с их </a:t>
            </a:r>
            <a:r>
              <a:rPr lang="ru-RU" sz="1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родителями. </a:t>
            </a:r>
            <a:r>
              <a:rPr lang="ru-RU" sz="1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считаю, одним из главных качеств воспитателя быть примером для своих воспитанников.</a:t>
            </a:r>
            <a:endParaRPr lang="ru-RU" sz="14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Профессия воспитателя немыслима без любви к детям. Они приходят в детский сад такие беззащитные, потерянные и испуганные, потому что впервые переживают разлуку с самым любимым человеком – мамой. И как важна в этот период моя любовь к ним. Как важно завоевать их доверие… Да, да! Именно доверие… Такие чувства как дружба и любовь возникнут позже. А сейчас главное, чтобы эти малыши поняли: не обижу, не обману, буду любить их такими, какие есть. </a:t>
            </a:r>
            <a:r>
              <a:rPr lang="ru-RU" sz="1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1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понимаю, что одной любви мало. Необходимо подарить малышу весь наш огромный мир и научить жить в нём, видеть его красоту и разнообразие, научить дружить, мечтать, творить… Да мало ли чему! А для этого необходимы знания педагогики, детской психологии, возрастных особенностей, и исходить я стараюсь, в первую очередь, из интересов ребёнка. А когда между мной и детьми возникает диалог, я понимаю, что мы вместе поднялись на первую ступеньку</a:t>
            </a:r>
            <a:r>
              <a:rPr lang="ru-RU" sz="1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575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4664" y="611560"/>
            <a:ext cx="6048672" cy="7609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>
              <a:lnSpc>
                <a:spcPct val="107000"/>
              </a:lnSpc>
              <a:spcBef>
                <a:spcPts val="1125"/>
              </a:spcBef>
              <a:spcAft>
                <a:spcPts val="1125"/>
              </a:spcAft>
            </a:pPr>
            <a:r>
              <a:rPr lang="ru-RU" sz="1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r>
              <a:rPr lang="ru-RU" sz="1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 котором мы живем – время перемен. России нужны люди, способные принимать нестандартные решения, умеющие мыслить творчески. В нашем обществе нужны люди, быстро ориентирующиеся в различных ситуациях, творчески решающие возникшие проблемы, понимающие и принимающие всю меру ответственности за свои решения. Человек, способный творчески мыслить, обладает изобретательностью, возможностью осуществлять выбор.</a:t>
            </a:r>
            <a:endParaRPr lang="ru-RU" sz="14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Сейчас, в связи с реализацией и внедрением ФГОС ДО в дошкольных учреждениях, для педагогов предоставляется больший объём для развития творческих и проектных возможностей, для саморазвития. И при очень большом желании можно достигнуть наибольших высот.</a:t>
            </a:r>
            <a:endParaRPr lang="ru-RU" sz="14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Передо </a:t>
            </a:r>
            <a:r>
              <a:rPr lang="ru-RU" sz="1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мной, как и, наверно, перед каждым воспитателем в течение всей его педагогической деятельности стоит вопрос – как эффективнее провести процесс обучения и воспитания? Решение этого вопроса на разных жизненных этапах и определяет неповторимость воспитателя, его профессиональное кредо, личностную позицию.</a:t>
            </a:r>
            <a:endParaRPr lang="ru-RU" sz="14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 воспитатель, я выделяю для себя следующие задачи:</a:t>
            </a:r>
            <a:endParaRPr lang="ru-RU" sz="14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повышение престижа дошкольного курса образования;</a:t>
            </a:r>
            <a:endParaRPr lang="ru-RU" sz="14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 воспитание в детях понимания необходимости познания окружающего,</a:t>
            </a:r>
            <a:endParaRPr lang="ru-RU" sz="14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путем формирования мыслительной деятельности;</a:t>
            </a:r>
            <a:endParaRPr lang="ru-RU" sz="14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формирование познавательной деятельности;</a:t>
            </a:r>
            <a:endParaRPr lang="ru-RU" sz="14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анализ своей собственной деятельности.</a:t>
            </a:r>
            <a:endParaRPr lang="ru-RU" sz="14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 должен уметь всё - играть, рисовать, клеить, мастерить, петь, танцевать. Чем больше воспитатель знает и умеет сам, тем проще, легче и интереснее ему будет общаться с детьми.</a:t>
            </a:r>
            <a:endParaRPr lang="ru-RU" sz="14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4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1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убеждена, что главным предназначением воспитателя является способность разбудить в каждом ребенке желание к познанию, проявить и утвердить себя в будущем как личность.</a:t>
            </a:r>
            <a:endParaRPr lang="ru-RU" sz="14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 для меня – это не просто профессия, это - состояние души, призвание. Для меня в жизни нет большего счастья, чем постоянно ощущать себя нужной детям!</a:t>
            </a:r>
            <a:endParaRPr lang="ru-RU" sz="14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952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12776" y="827584"/>
            <a:ext cx="446449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Мое педагогическое кредо</a:t>
            </a:r>
            <a:endParaRPr lang="ru-RU" sz="2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человека быть счастливым нельзя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воспитать его так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он был счастливым, можно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(А. С.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Макаренко)</a:t>
            </a:r>
            <a:endParaRPr lang="ru-RU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03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8761" y="1475656"/>
            <a:ext cx="44644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Нелегкая эта работа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маленьких детях забота.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дети учат нас всегда: 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Наивно верить в чудеса,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думать, то и говорить,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злобу в сердце не таить.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Мириться быстро в страшной ссоре,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Конфетами лечиться в горе!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Обиду быстро забывать ,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Учат нас верить  и учат мечтать!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Прекрасная наша работа!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маленьких детях забота!!!</a:t>
            </a:r>
          </a:p>
          <a:p>
            <a:pPr algn="r"/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Ю.В. Волкова</a:t>
            </a:r>
          </a:p>
          <a:p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4824" y="683568"/>
            <a:ext cx="365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профессия – воспитатель</a:t>
            </a:r>
            <a:r>
              <a:rPr lang="ru-RU" dirty="0" smtClean="0">
                <a:solidFill>
                  <a:srgbClr val="C00000"/>
                </a:solidFill>
              </a:rPr>
              <a:t>!!!!!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2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2210</TotalTime>
  <Words>895</Words>
  <Application>Microsoft Office PowerPoint</Application>
  <PresentationFormat>Экран (4:3)</PresentationFormat>
  <Paragraphs>230</Paragraphs>
  <Slides>41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инновационной деятельности </vt:lpstr>
      <vt:lpstr>Презентация PowerPoint</vt:lpstr>
      <vt:lpstr>Игровые технологии</vt:lpstr>
      <vt:lpstr>Презентация PowerPoint</vt:lpstr>
      <vt:lpstr>Презентация PowerPoint</vt:lpstr>
      <vt:lpstr>Презентация PowerPoint</vt:lpstr>
      <vt:lpstr>Карта участия в конкурсах МБОУ «НШ/ДС №68»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используемой литературы.</vt:lpstr>
      <vt:lpstr>Раздел № 5 Ресурсное обеспечение.  </vt:lpstr>
      <vt:lpstr>Презентация PowerPoint</vt:lpstr>
      <vt:lpstr>Презентация PowerPoint</vt:lpstr>
      <vt:lpstr>Раздел 6 </vt:lpstr>
      <vt:lpstr>Сведения о самообразовании </vt:lpstr>
      <vt:lpstr>Презентация PowerPoint</vt:lpstr>
      <vt:lpstr>Презентация PowerPoint</vt:lpstr>
      <vt:lpstr>Результаты освоения воспитанниками программы « От рождения до школы» под редакцией  Н.Е. Вераксы, Т.С. Комаровой,  М. А. Васильевой. Образовательная область « Познавательное развитие» 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SerjiokawallI</cp:lastModifiedBy>
  <cp:revision>227</cp:revision>
  <dcterms:created xsi:type="dcterms:W3CDTF">2013-07-10T14:56:12Z</dcterms:created>
  <dcterms:modified xsi:type="dcterms:W3CDTF">2021-03-14T11:01:12Z</dcterms:modified>
</cp:coreProperties>
</file>