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E8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150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D348BC-0580-4B91-8B5F-3ADCE246885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FB6FC08-616B-4CB1-827C-D4E7357751C2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Социально-коммуникативное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развитие</a:t>
          </a:r>
          <a:endParaRPr lang="ru-RU" dirty="0" smtClean="0"/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AC8FE7F6-D2E3-40AB-993F-7E6BB0E67EE6}" type="parTrans" cxnId="{8D981999-B4DA-4666-B8ED-D9B4D7836CD1}">
      <dgm:prSet/>
      <dgm:spPr/>
      <dgm:t>
        <a:bodyPr/>
        <a:lstStyle/>
        <a:p>
          <a:endParaRPr lang="ru-RU"/>
        </a:p>
      </dgm:t>
    </dgm:pt>
    <dgm:pt modelId="{B9A945CB-A62A-4CAA-8F72-893B14EC2CF0}" type="sibTrans" cxnId="{8D981999-B4DA-4666-B8ED-D9B4D7836CD1}">
      <dgm:prSet/>
      <dgm:spPr/>
      <dgm:t>
        <a:bodyPr/>
        <a:lstStyle/>
        <a:p>
          <a:endParaRPr lang="ru-RU"/>
        </a:p>
      </dgm:t>
    </dgm:pt>
    <dgm:pt modelId="{C21BD57D-FD9E-48D4-B162-42D634260082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Речевое развитие</a:t>
          </a:r>
          <a:endParaRPr lang="ru-RU" dirty="0" smtClean="0"/>
        </a:p>
        <a:p>
          <a:pPr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BFFBA33A-6514-4C5C-ABFA-3C78CF3549D5}" type="parTrans" cxnId="{909B454F-2835-4065-8FD4-F3FB85DF7315}">
      <dgm:prSet/>
      <dgm:spPr/>
      <dgm:t>
        <a:bodyPr/>
        <a:lstStyle/>
        <a:p>
          <a:endParaRPr lang="ru-RU"/>
        </a:p>
      </dgm:t>
    </dgm:pt>
    <dgm:pt modelId="{2B37D7C2-CE5B-41F1-8D9F-BAB7AABC3BF5}" type="sibTrans" cxnId="{909B454F-2835-4065-8FD4-F3FB85DF7315}">
      <dgm:prSet/>
      <dgm:spPr/>
      <dgm:t>
        <a:bodyPr/>
        <a:lstStyle/>
        <a:p>
          <a:endParaRPr lang="ru-RU"/>
        </a:p>
      </dgm:t>
    </dgm:pt>
    <dgm:pt modelId="{1E2DF3E5-5E96-4745-ADA6-9EC81971378A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Художественно- эстетическое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развитие</a:t>
          </a:r>
          <a:endParaRPr lang="ru-RU" dirty="0" smtClean="0"/>
        </a:p>
        <a:p>
          <a:endParaRPr lang="ru-RU" dirty="0"/>
        </a:p>
      </dgm:t>
    </dgm:pt>
    <dgm:pt modelId="{D3B84537-0E4E-41C6-9099-7D08A89F9F09}" type="parTrans" cxnId="{D4B48914-1C19-4813-9D24-BBC6A59F0554}">
      <dgm:prSet/>
      <dgm:spPr/>
      <dgm:t>
        <a:bodyPr/>
        <a:lstStyle/>
        <a:p>
          <a:endParaRPr lang="ru-RU"/>
        </a:p>
      </dgm:t>
    </dgm:pt>
    <dgm:pt modelId="{4F10E507-5B7E-49B5-84E4-9B5288B7C3B7}" type="sibTrans" cxnId="{D4B48914-1C19-4813-9D24-BBC6A59F0554}">
      <dgm:prSet/>
      <dgm:spPr/>
      <dgm:t>
        <a:bodyPr/>
        <a:lstStyle/>
        <a:p>
          <a:endParaRPr lang="ru-RU"/>
        </a:p>
      </dgm:t>
    </dgm:pt>
    <dgm:pt modelId="{66A83BFE-A2A7-45AB-90F9-CFEB911A275B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Физическое развитие</a:t>
          </a:r>
          <a:endParaRPr lang="ru-RU" dirty="0" smtClean="0"/>
        </a:p>
        <a:p>
          <a:endParaRPr lang="ru-RU" dirty="0"/>
        </a:p>
      </dgm:t>
    </dgm:pt>
    <dgm:pt modelId="{90857A69-8056-44A3-934C-C3315DF3B42F}" type="parTrans" cxnId="{5936E1AB-B5BE-4F3F-BF3B-7D0622608E3D}">
      <dgm:prSet/>
      <dgm:spPr/>
      <dgm:t>
        <a:bodyPr/>
        <a:lstStyle/>
        <a:p>
          <a:endParaRPr lang="ru-RU"/>
        </a:p>
      </dgm:t>
    </dgm:pt>
    <dgm:pt modelId="{119D7F79-6CC8-48BC-9877-759C9D898311}" type="sibTrans" cxnId="{5936E1AB-B5BE-4F3F-BF3B-7D0622608E3D}">
      <dgm:prSet/>
      <dgm:spPr/>
      <dgm:t>
        <a:bodyPr/>
        <a:lstStyle/>
        <a:p>
          <a:endParaRPr lang="ru-RU"/>
        </a:p>
      </dgm:t>
    </dgm:pt>
    <dgm:pt modelId="{561E2DE8-2A79-4DD3-B3E4-8BD2C46BA6C4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Познавательное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развитие</a:t>
          </a:r>
          <a:endParaRPr lang="ru-RU" dirty="0" smtClean="0"/>
        </a:p>
        <a:p>
          <a:pPr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2EF7A6D8-30D8-429B-8FE9-F7892FD8385F}" type="parTrans" cxnId="{03BFB474-34C2-49C6-AA36-140DBCB45DE8}">
      <dgm:prSet/>
      <dgm:spPr/>
      <dgm:t>
        <a:bodyPr/>
        <a:lstStyle/>
        <a:p>
          <a:endParaRPr lang="ru-RU"/>
        </a:p>
      </dgm:t>
    </dgm:pt>
    <dgm:pt modelId="{19F2F5DC-6591-436B-8299-8CF16BF25DF4}" type="sibTrans" cxnId="{03BFB474-34C2-49C6-AA36-140DBCB45DE8}">
      <dgm:prSet/>
      <dgm:spPr/>
      <dgm:t>
        <a:bodyPr/>
        <a:lstStyle/>
        <a:p>
          <a:endParaRPr lang="ru-RU"/>
        </a:p>
      </dgm:t>
    </dgm:pt>
    <dgm:pt modelId="{5F7C7AF3-35DA-45F2-AB0F-D5A08EF472F3}" type="pres">
      <dgm:prSet presAssocID="{97D348BC-0580-4B91-8B5F-3ADCE246885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52766D-43DC-4721-8438-1945E826287B}" type="pres">
      <dgm:prSet presAssocID="{CFB6FC08-616B-4CB1-827C-D4E7357751C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78AD9F-1DFD-455F-B18D-EF166D378086}" type="pres">
      <dgm:prSet presAssocID="{B9A945CB-A62A-4CAA-8F72-893B14EC2CF0}" presName="sibTrans" presStyleCnt="0"/>
      <dgm:spPr/>
    </dgm:pt>
    <dgm:pt modelId="{AA5D1B67-F542-40ED-BDBE-5EE5E1E2E66F}" type="pres">
      <dgm:prSet presAssocID="{66A83BFE-A2A7-45AB-90F9-CFEB911A275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9B5812-2488-4E8A-ADCC-F217DD35DD29}" type="pres">
      <dgm:prSet presAssocID="{119D7F79-6CC8-48BC-9877-759C9D898311}" presName="sibTrans" presStyleCnt="0"/>
      <dgm:spPr/>
    </dgm:pt>
    <dgm:pt modelId="{433D6ACA-F8DF-4084-AF4C-BD328D00E514}" type="pres">
      <dgm:prSet presAssocID="{561E2DE8-2A79-4DD3-B3E4-8BD2C46BA6C4}" presName="node" presStyleLbl="node1" presStyleIdx="2" presStyleCnt="5" custLinFactNeighborX="11758" custLinFactNeighborY="44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3F3DB0-B727-4FBD-AD1D-5485560BE966}" type="pres">
      <dgm:prSet presAssocID="{19F2F5DC-6591-436B-8299-8CF16BF25DF4}" presName="sibTrans" presStyleCnt="0"/>
      <dgm:spPr/>
    </dgm:pt>
    <dgm:pt modelId="{18F566AC-5220-4A34-B5BB-06BD787479E7}" type="pres">
      <dgm:prSet presAssocID="{C21BD57D-FD9E-48D4-B162-42D63426008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4FD563-F896-465D-8CFD-9D6503DBBFBA}" type="pres">
      <dgm:prSet presAssocID="{2B37D7C2-CE5B-41F1-8D9F-BAB7AABC3BF5}" presName="sibTrans" presStyleCnt="0"/>
      <dgm:spPr/>
    </dgm:pt>
    <dgm:pt modelId="{93450E16-18A5-40B7-8475-D31B959D5F70}" type="pres">
      <dgm:prSet presAssocID="{1E2DF3E5-5E96-4745-ADA6-9EC81971378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B48914-1C19-4813-9D24-BBC6A59F0554}" srcId="{97D348BC-0580-4B91-8B5F-3ADCE2468859}" destId="{1E2DF3E5-5E96-4745-ADA6-9EC81971378A}" srcOrd="4" destOrd="0" parTransId="{D3B84537-0E4E-41C6-9099-7D08A89F9F09}" sibTransId="{4F10E507-5B7E-49B5-84E4-9B5288B7C3B7}"/>
    <dgm:cxn modelId="{B4F0867D-DE05-4119-9E88-580D2A817B1E}" type="presOf" srcId="{561E2DE8-2A79-4DD3-B3E4-8BD2C46BA6C4}" destId="{433D6ACA-F8DF-4084-AF4C-BD328D00E514}" srcOrd="0" destOrd="0" presId="urn:microsoft.com/office/officeart/2005/8/layout/default"/>
    <dgm:cxn modelId="{909B454F-2835-4065-8FD4-F3FB85DF7315}" srcId="{97D348BC-0580-4B91-8B5F-3ADCE2468859}" destId="{C21BD57D-FD9E-48D4-B162-42D634260082}" srcOrd="3" destOrd="0" parTransId="{BFFBA33A-6514-4C5C-ABFA-3C78CF3549D5}" sibTransId="{2B37D7C2-CE5B-41F1-8D9F-BAB7AABC3BF5}"/>
    <dgm:cxn modelId="{5936E1AB-B5BE-4F3F-BF3B-7D0622608E3D}" srcId="{97D348BC-0580-4B91-8B5F-3ADCE2468859}" destId="{66A83BFE-A2A7-45AB-90F9-CFEB911A275B}" srcOrd="1" destOrd="0" parTransId="{90857A69-8056-44A3-934C-C3315DF3B42F}" sibTransId="{119D7F79-6CC8-48BC-9877-759C9D898311}"/>
    <dgm:cxn modelId="{470961CD-7DCD-4BC0-AC9A-402D9182C5EC}" type="presOf" srcId="{C21BD57D-FD9E-48D4-B162-42D634260082}" destId="{18F566AC-5220-4A34-B5BB-06BD787479E7}" srcOrd="0" destOrd="0" presId="urn:microsoft.com/office/officeart/2005/8/layout/default"/>
    <dgm:cxn modelId="{B14DD3A2-6B0B-4499-B18F-71DFA2DF976D}" type="presOf" srcId="{1E2DF3E5-5E96-4745-ADA6-9EC81971378A}" destId="{93450E16-18A5-40B7-8475-D31B959D5F70}" srcOrd="0" destOrd="0" presId="urn:microsoft.com/office/officeart/2005/8/layout/default"/>
    <dgm:cxn modelId="{732282AD-2F20-40D9-88FC-D1EC58D368E6}" type="presOf" srcId="{97D348BC-0580-4B91-8B5F-3ADCE2468859}" destId="{5F7C7AF3-35DA-45F2-AB0F-D5A08EF472F3}" srcOrd="0" destOrd="0" presId="urn:microsoft.com/office/officeart/2005/8/layout/default"/>
    <dgm:cxn modelId="{03BFB474-34C2-49C6-AA36-140DBCB45DE8}" srcId="{97D348BC-0580-4B91-8B5F-3ADCE2468859}" destId="{561E2DE8-2A79-4DD3-B3E4-8BD2C46BA6C4}" srcOrd="2" destOrd="0" parTransId="{2EF7A6D8-30D8-429B-8FE9-F7892FD8385F}" sibTransId="{19F2F5DC-6591-436B-8299-8CF16BF25DF4}"/>
    <dgm:cxn modelId="{159628EE-A1DF-44D9-9A37-52C5EACDEC83}" type="presOf" srcId="{66A83BFE-A2A7-45AB-90F9-CFEB911A275B}" destId="{AA5D1B67-F542-40ED-BDBE-5EE5E1E2E66F}" srcOrd="0" destOrd="0" presId="urn:microsoft.com/office/officeart/2005/8/layout/default"/>
    <dgm:cxn modelId="{424BB425-ED05-49D6-A290-7DD8C223AC5C}" type="presOf" srcId="{CFB6FC08-616B-4CB1-827C-D4E7357751C2}" destId="{5752766D-43DC-4721-8438-1945E826287B}" srcOrd="0" destOrd="0" presId="urn:microsoft.com/office/officeart/2005/8/layout/default"/>
    <dgm:cxn modelId="{8D981999-B4DA-4666-B8ED-D9B4D7836CD1}" srcId="{97D348BC-0580-4B91-8B5F-3ADCE2468859}" destId="{CFB6FC08-616B-4CB1-827C-D4E7357751C2}" srcOrd="0" destOrd="0" parTransId="{AC8FE7F6-D2E3-40AB-993F-7E6BB0E67EE6}" sibTransId="{B9A945CB-A62A-4CAA-8F72-893B14EC2CF0}"/>
    <dgm:cxn modelId="{6E98CD2F-792D-43B4-8545-020E92F190C2}" type="presParOf" srcId="{5F7C7AF3-35DA-45F2-AB0F-D5A08EF472F3}" destId="{5752766D-43DC-4721-8438-1945E826287B}" srcOrd="0" destOrd="0" presId="urn:microsoft.com/office/officeart/2005/8/layout/default"/>
    <dgm:cxn modelId="{7215D355-25E9-4A11-902C-E2CEB796E7F9}" type="presParOf" srcId="{5F7C7AF3-35DA-45F2-AB0F-D5A08EF472F3}" destId="{8578AD9F-1DFD-455F-B18D-EF166D378086}" srcOrd="1" destOrd="0" presId="urn:microsoft.com/office/officeart/2005/8/layout/default"/>
    <dgm:cxn modelId="{51FE9D1D-D605-4000-B75D-72632010A845}" type="presParOf" srcId="{5F7C7AF3-35DA-45F2-AB0F-D5A08EF472F3}" destId="{AA5D1B67-F542-40ED-BDBE-5EE5E1E2E66F}" srcOrd="2" destOrd="0" presId="urn:microsoft.com/office/officeart/2005/8/layout/default"/>
    <dgm:cxn modelId="{12A47834-A51D-41CA-B9F8-9C8F8E80A573}" type="presParOf" srcId="{5F7C7AF3-35DA-45F2-AB0F-D5A08EF472F3}" destId="{B49B5812-2488-4E8A-ADCC-F217DD35DD29}" srcOrd="3" destOrd="0" presId="urn:microsoft.com/office/officeart/2005/8/layout/default"/>
    <dgm:cxn modelId="{D0543C69-BC32-4488-9FA7-51C7990BD2E6}" type="presParOf" srcId="{5F7C7AF3-35DA-45F2-AB0F-D5A08EF472F3}" destId="{433D6ACA-F8DF-4084-AF4C-BD328D00E514}" srcOrd="4" destOrd="0" presId="urn:microsoft.com/office/officeart/2005/8/layout/default"/>
    <dgm:cxn modelId="{DC97F442-4B07-4434-899A-E703EE330554}" type="presParOf" srcId="{5F7C7AF3-35DA-45F2-AB0F-D5A08EF472F3}" destId="{AD3F3DB0-B727-4FBD-AD1D-5485560BE966}" srcOrd="5" destOrd="0" presId="urn:microsoft.com/office/officeart/2005/8/layout/default"/>
    <dgm:cxn modelId="{CA2DC3F2-10BF-4FC7-9D14-5608397A6F8B}" type="presParOf" srcId="{5F7C7AF3-35DA-45F2-AB0F-D5A08EF472F3}" destId="{18F566AC-5220-4A34-B5BB-06BD787479E7}" srcOrd="6" destOrd="0" presId="urn:microsoft.com/office/officeart/2005/8/layout/default"/>
    <dgm:cxn modelId="{F55ADEEE-5E40-481F-80ED-13253B03093B}" type="presParOf" srcId="{5F7C7AF3-35DA-45F2-AB0F-D5A08EF472F3}" destId="{AA4FD563-F896-465D-8CFD-9D6503DBBFBA}" srcOrd="7" destOrd="0" presId="urn:microsoft.com/office/officeart/2005/8/layout/default"/>
    <dgm:cxn modelId="{8C902EA4-4984-41F2-87E8-FFAD73C9DCBE}" type="presParOf" srcId="{5F7C7AF3-35DA-45F2-AB0F-D5A08EF472F3}" destId="{93450E16-18A5-40B7-8475-D31B959D5F7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752766D-43DC-4721-8438-1945E826287B}">
      <dsp:nvSpPr>
        <dsp:cNvPr id="0" name=""/>
        <dsp:cNvSpPr/>
      </dsp:nvSpPr>
      <dsp:spPr>
        <a:xfrm>
          <a:off x="0" y="573683"/>
          <a:ext cx="2464593" cy="14787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b="1" kern="1200" dirty="0" smtClean="0"/>
            <a:t>Социально-коммуникативное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b="1" kern="1200" dirty="0" smtClean="0"/>
            <a:t>развитие</a:t>
          </a:r>
          <a:endParaRPr lang="ru-RU" sz="21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0" y="573683"/>
        <a:ext cx="2464593" cy="1478756"/>
      </dsp:txXfrm>
    </dsp:sp>
    <dsp:sp modelId="{AA5D1B67-F542-40ED-BDBE-5EE5E1E2E66F}">
      <dsp:nvSpPr>
        <dsp:cNvPr id="0" name=""/>
        <dsp:cNvSpPr/>
      </dsp:nvSpPr>
      <dsp:spPr>
        <a:xfrm>
          <a:off x="2711053" y="573683"/>
          <a:ext cx="2464593" cy="14787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b="1" kern="1200" dirty="0" smtClean="0"/>
            <a:t>Физическое развитие</a:t>
          </a:r>
          <a:endParaRPr lang="ru-RU" sz="2100" kern="1200" dirty="0" smtClean="0"/>
        </a:p>
        <a:p>
          <a:pPr lvl="0" algn="ctr">
            <a:spcBef>
              <a:spcPct val="0"/>
            </a:spcBef>
          </a:pPr>
          <a:endParaRPr lang="ru-RU" sz="2100" kern="1200" dirty="0"/>
        </a:p>
      </dsp:txBody>
      <dsp:txXfrm>
        <a:off x="2711053" y="573683"/>
        <a:ext cx="2464593" cy="1478756"/>
      </dsp:txXfrm>
    </dsp:sp>
    <dsp:sp modelId="{433D6ACA-F8DF-4084-AF4C-BD328D00E514}">
      <dsp:nvSpPr>
        <dsp:cNvPr id="0" name=""/>
        <dsp:cNvSpPr/>
      </dsp:nvSpPr>
      <dsp:spPr>
        <a:xfrm>
          <a:off x="5422106" y="639118"/>
          <a:ext cx="2464593" cy="147875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b="1" kern="1200" dirty="0" smtClean="0"/>
            <a:t>Познавательное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b="1" kern="1200" dirty="0" smtClean="0"/>
            <a:t>развитие</a:t>
          </a:r>
          <a:endParaRPr lang="ru-RU" sz="2100" kern="1200" dirty="0" smtClean="0"/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5422106" y="639118"/>
        <a:ext cx="2464593" cy="1478756"/>
      </dsp:txXfrm>
    </dsp:sp>
    <dsp:sp modelId="{18F566AC-5220-4A34-B5BB-06BD787479E7}">
      <dsp:nvSpPr>
        <dsp:cNvPr id="0" name=""/>
        <dsp:cNvSpPr/>
      </dsp:nvSpPr>
      <dsp:spPr>
        <a:xfrm>
          <a:off x="1355526" y="2298898"/>
          <a:ext cx="2464593" cy="14787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b="1" kern="1200" dirty="0" smtClean="0"/>
            <a:t>Речевое развитие</a:t>
          </a:r>
          <a:endParaRPr lang="ru-RU" sz="2100" kern="1200" dirty="0" smtClean="0"/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1355526" y="2298898"/>
        <a:ext cx="2464593" cy="1478756"/>
      </dsp:txXfrm>
    </dsp:sp>
    <dsp:sp modelId="{93450E16-18A5-40B7-8475-D31B959D5F70}">
      <dsp:nvSpPr>
        <dsp:cNvPr id="0" name=""/>
        <dsp:cNvSpPr/>
      </dsp:nvSpPr>
      <dsp:spPr>
        <a:xfrm>
          <a:off x="4066579" y="2298898"/>
          <a:ext cx="2464593" cy="147875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b="1" kern="1200" dirty="0" smtClean="0"/>
            <a:t>Художественно- эстетическое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b="1" kern="1200" dirty="0" smtClean="0"/>
            <a:t>развитие</a:t>
          </a:r>
          <a:endParaRPr lang="ru-RU" sz="2100" kern="1200" dirty="0" smtClean="0"/>
        </a:p>
        <a:p>
          <a:pPr lvl="0" algn="ctr">
            <a:spcBef>
              <a:spcPct val="0"/>
            </a:spcBef>
          </a:pPr>
          <a:endParaRPr lang="ru-RU" sz="2100" kern="1200" dirty="0"/>
        </a:p>
      </dsp:txBody>
      <dsp:txXfrm>
        <a:off x="4066579" y="2298898"/>
        <a:ext cx="2464593" cy="1478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66BFBD7D-E33E-4C3B-9CF9-92CBD14480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5747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44251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631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6657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611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440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3734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8183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53843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7996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4935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275E9287-DE1D-4CAE-8BFB-2F33F21EE20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F6E9-F504-4B0B-9B08-16782E9464A5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E3C7B-0734-4C1F-B53A-8ABB5D3750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4026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F3A12EE-09C4-4FFC-90D4-8FF99DC65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29730"/>
            <a:ext cx="7772400" cy="1103871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Муниципальное бюджетное</a:t>
            </a:r>
            <a:br>
              <a:rPr lang="ru-RU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Общеобразовательное </a:t>
            </a:r>
            <a:r>
              <a:rPr lang="ru-RU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учреждение </a:t>
            </a:r>
            <a:br>
              <a:rPr lang="ru-RU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«Начальная школа- детский сад №68»</a:t>
            </a:r>
            <a:endParaRPr lang="en-US" sz="2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E20F2573-011B-4E9B-BE30-A18CC99EC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545493"/>
            <a:ext cx="6858000" cy="2644346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КРАТКАЯ ПРЕЗЕНТАЦИЯ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ОСНОВНОЙ ОБРАЗОВАТЕЛЬНОЙ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ПРОГРАММЫ ДОШКОЛЬНОГО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г.Махачкала</a:t>
            </a:r>
            <a:endParaRPr lang="en-US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5898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584886" y="160924"/>
            <a:ext cx="855911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ЦЕЛЕВЫЕ ОРИЕНТИРЫ</a:t>
            </a: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ЭТАПЕ ЗАВЕРШЕНИЯ ДОШКОЛЬНОГО ОБРАЗОВАНИЯ: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709" y="914400"/>
            <a:ext cx="874034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Ребенок овладевает основными культурными средствами, способами деятельности, проявляет</a:t>
            </a: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инициативу и самостоятельность в разных видах деятельности — игре, общении, познавательно-</a:t>
            </a: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исследовательской деятельности, конструировании и др.; способен выбирать себе род занятий, участников</a:t>
            </a: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совместной деятельности.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Ребенок обладает установкой положительного отношения к миру, к разным видам труда, другим людям и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самому себе, обладает чувством собственного достоинства; активно взаимодействует со сверстниками и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взрослыми, участвует в совместных играх.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Способен договариваться, учитывать интересы и чувства других, сопереживать неудачам и радоваться</a:t>
            </a: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успехам других, адекватно проявляет свои чувства, в том числе чувство веры в себя, старается разрешать</a:t>
            </a: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конфликты. Умеет выражать и отстаивать свою позицию по разным вопросам.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Способен сотрудничать и выполнять как лидерские, так и исполнительские функции в совместной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деятельности.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Понимает, что все люди равны вне зависимости от их социального происхождения, этнической</a:t>
            </a: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принадлежности, религиозных и других верований, их физических и психических особенностей.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Проявляет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эмпатию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по отношению к другим людям, готовность прийти на помощь тем, кто в этом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нуждается.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Проявляет умение слышать других и стремление быть понятым другими.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Ребенок обладает развитым воображением, которое реализуется в разных видах деятельности, и прежде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всего в игре; владеет разными формами и видами игры, различает условную и реальную ситуации; умеет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подчиняться разным правилам и социальным нормам. Умеет распознавать различные ситуации и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адекватно их оценивать.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Ребенок достаточно хорошо владеет устной речью, может выражать свои мысли и желания, использовать</a:t>
            </a: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речь для выражения своих мыслей, чувств и желаний, построения речевого высказывания в ситуации</a:t>
            </a:r>
          </a:p>
          <a:p>
            <a:r>
              <a:rPr lang="ru-RU" sz="1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общения, выделять звуки в словах, у ребенка складываются предпосылки грамотности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У ребенка развита крупная и мелкая моторика; он подвижен, вынослив, владеет основными движениями,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может контролировать свои движения и управлять ими.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0703" y="486032"/>
            <a:ext cx="844378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Ребенок способен к волевым усилиям, может следовать социальным нормам поведения и правилам в разных видах деятельности, во </a:t>
            </a:r>
          </a:p>
          <a:p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взаимоотношениях со взрослыми и сверстниками, может соблюдать правила безопасного поведения и навыки личной гигиены</a:t>
            </a:r>
            <a:r>
              <a:rPr lang="ru-RU" sz="11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Проявляет ответственность за начатое дело.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способен к принятию собственных решений, опираясь на свои знания и умения в различных видах деятельности.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Открыт новому, то есть проявляет желание узнавать новое, самостоятельно добывать новые знания; положительно относится к обучению в школе.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Проявляет уважение к жизни (в различных ее формах) и заботу об окружающей среде.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Эмоционально отзывается на красоту окружающего мира, произведения народного и профессионального искусства (музыку, танцы, театральную деятельность, изобразительную деятельность и т. д.).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Проявляет патриотические чувства, ощущает гордость за свою страну, ее достижения, имеет представление о ее географическом разнообразии, многонациональности, важнейших исторических событиях.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Имеет первичные представления о себе, семье, традиционных семейных ценностях, включая традиционные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гендерные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ориентации, проявляет уважение к своему и противоположному полу.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Соблюдает элементарные общепринятые нормы, имеет первичные ценностные представления о том, «что такое хорошо и что такое плохо», стремится поступать хорошо; проявляет уважение к старшим и заботу о младших.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Имеет начальные представления о здоровом образе жизни. Воспринимает здоровый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образ жизни как ценность.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464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СОДЕРЖАТЕЛЬНЫЙ РАЗДЕЛ: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76864"/>
            <a:ext cx="7886700" cy="5239265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Содержательный раздел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представляет общее содержание Программы, обеспечивающее полноценное развитие личности  детей.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него входит: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описание образовательной деятельности в соответствии с  направлениями развития ребенка, представленными в пяти образовательных областях;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описание вариативных форм, способов, методов и средств реализации программы;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описание образовательной деятельности по профессиональной коррекции нарушений развития детей;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особенности взаимодействия педагогического коллектива с  семьями воспитанников;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взаимодействие с социальными институтами детства;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вариативная часть программы.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ОБРАЗОВАТЕЛЬНЫЕ ОБЛАСТИ, ОБЕСПЕЧИВАЮЩИЕ</a:t>
            </a:r>
            <a:b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РАЗНОСТОРОННЕЕ РАЗВИТИЕ ДЕТЕЙ ПО ФГОС ДО: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«ФИЗИЧЕСКОЕ РАЗВИТИЕ»: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705232"/>
            <a:ext cx="7886700" cy="4934465"/>
          </a:xfrm>
        </p:spPr>
        <p:txBody>
          <a:bodyPr>
            <a:normAutofit fontScale="77500" lnSpcReduction="20000"/>
          </a:bodyPr>
          <a:lstStyle/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Основная цель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воспитание здорового, жизнерадостного, жизнестойкого, физически совершенного, гармонически и творчески развитого ребёнка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Задачи физического развития: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Оздоровительные: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формирование правильной осанки; развитие гармоничного телосложения; развитие мышц лица, туловища, ног, рук, плечевого пояса, кистей, пальцев, шеи, глаз, внутренних органов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Образовательные: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формирование двигательных умений и навыков; развитие психофизических качеств (быстроты, силы, гибкости, выносливости, глазомера, ловкости); развитие двигательных способностей (функции равновесия, координации движений)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Воспитательные: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формирование потребности в ежедневных физических упражнениях; воспитание умения рационально использовать физические упражнения в самостоятельной двигательной деятельности; приобретение грации, пластичности, выразительности движений; воспитание самостоятельности, инициативности, самоорганизации, взаимопомощи.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работы по физическому развитию детей в дошкольном учреждении: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Приобретение опыта в двигательной деятельности, связанной с выполнением упражнений, направленных на развитие физических качеств (координация, гибкость)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Приобретение опыта в двигательной деятельности, способствующей правильному формированию опорно-двигательной системы организма, развитию равновесия, координации движения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Приобретение опыта в двигательной активности, способствующей развитию крупной и мелкой моторики обеих рук.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Приобретение опыта в двигательной деятельности, связанной с правильным, не наносящим ущерб организму выполнением основных движений (ходьба, бег, мягкие прыжки, повороты в стороны)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Формирование начальных представлений о некоторых видах спорта; овладение подвижными играми с правилами.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Становление целенаправленности 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 двигательной сфере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Становление ценностей здорового образа жизни; овладение его элементарными нормами и правилами (в питании, двигательном режиме, закаливании, при формировании полезных привычек и др.)</a:t>
            </a:r>
          </a:p>
          <a:p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04800"/>
            <a:ext cx="7886700" cy="1112109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«СОЦИАЛЬНО-КОММУНИКАТИВНОЕ</a:t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РАЗВИТИЕ»: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904690"/>
          </a:xfrm>
        </p:spPr>
        <p:txBody>
          <a:bodyPr>
            <a:normAutofit fontScale="92500" lnSpcReduction="20000"/>
          </a:bodyPr>
          <a:lstStyle/>
          <a:p>
            <a:r>
              <a:rPr lang="ru-RU" sz="1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Основная цель:</a:t>
            </a: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позитивная социализация детей дошкольного возраста; приобщение детей к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социокультурным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нормам, традициям семьи, общества и государства; формирование основ безопасности.</a:t>
            </a:r>
          </a:p>
          <a:p>
            <a:r>
              <a:rPr lang="ru-RU" sz="1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Задачи социально-коммуникативного развития по ФГОС ДО:</a:t>
            </a: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Усвоение норм и ценностей, принятых в обществе, включая моральные и нравственные ценности</a:t>
            </a: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Развитие общения и взаимодействия ребёнка со взрослыми и сверстниками</a:t>
            </a: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Становление самостоятельности, целенаправленности и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собственных действий</a:t>
            </a: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Развитие социального и эмоционального интеллекта, эмоциональной отзывчивости, сопереживания; формирование готовности к совместной деятельности со сверстниками</a:t>
            </a: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Формирование уважительного отношения и чувства принадлежности к своей семье и к сообществу детей и взрослых в организации.</a:t>
            </a: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Формирование позитивных установок к различным видам труда и творчества</a:t>
            </a: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Формирование основ безопасного поведения в быту, в социуме, природе</a:t>
            </a:r>
          </a:p>
          <a:p>
            <a:r>
              <a:rPr lang="ru-RU" sz="1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работы по социально-коммуникативному развитию детей в дошкольном учреждении:</a:t>
            </a:r>
          </a:p>
          <a:p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Социализация, развитие общения, нравственное воспитание</a:t>
            </a:r>
          </a:p>
          <a:p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Ребёнок в семье и сообществе, патриотическое воспитание</a:t>
            </a:r>
          </a:p>
          <a:p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Самообслуживание, самостоятельность, трудовое воспитание</a:t>
            </a:r>
          </a:p>
          <a:p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Формирование основ безопасности.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46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«РЕЧЕВОЕ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РАЗВИТИЕ»: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85103"/>
            <a:ext cx="7886700" cy="4891860"/>
          </a:xfrm>
        </p:spPr>
        <p:txBody>
          <a:bodyPr>
            <a:normAutofit fontScale="92500" lnSpcReduction="10000"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Основная цель: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развитие свободного общения с взрослыми и детьми, овладение конструктивными способами и средствами взаимодействия с окружающими.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Задачи речевого развития по ФГОС ДО: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Владение речью как средством общения и культуры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Обогащение активного словаря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Развитие связной, грамматически правильной диалогической и монологической речи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Развитие речевого творчества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Развитие звуковой и интонационной культуры речи, фонематического слуха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Знакомство с книжной культурой, детской литературой, понимание на слух текстов различных жанров детской литературы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Формирование звуковой аналитико-синтетической активности как предпосылки обучения грамоте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Основные направления работы по развитию речи детей в дошкольном учреждении: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Развитие словаря (освоение значений слов и их уместное употребление в соответствии с контекстом высказывания,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ситуацией, в которой происходит общение)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Воспитание звуковой культуры речи (развитие восприятия звуков родной речи и произношения)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Воспитание интереса и любви к чтению, развитие литературной речи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Развитие связной речи (диалогическая (разговорная) речь, монологическая речь (рассказывание))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Практическое овладение воспитанниками нормами речи (способствование развитию речи как средства общения)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Формирование грамматического строя речи (морфология (изменение слов по родам, числам,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падежам), синтаксис (освоение различных типов словосочетаний и предложений), словообразование)</a:t>
            </a:r>
          </a:p>
          <a:p>
            <a:endParaRPr lang="ru-RU" sz="10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174" y="282748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  <a:br>
              <a:rPr lang="ru-RU" sz="31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«ПОЗНАВАТЕЛЬНОЕ РАЗВИТИЕ»: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</a:b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383957"/>
            <a:ext cx="7886700" cy="5173362"/>
          </a:xfrm>
        </p:spPr>
        <p:txBody>
          <a:bodyPr>
            <a:noAutofit/>
          </a:bodyPr>
          <a:lstStyle/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Основная цель: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ознакомление с окружающим социальным миром, с природой и природными явлениями; формирование целостной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картины мира; формирование элементарных математических представлений; развитие познавательно-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исследовательской деятельности.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Задачи познавательного развития по ФГОС ДО: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Развитие интересов детей, любознательности и познавательной мотивации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Формирование познавательных действий, становление сознания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Развитие воображения и творческой активности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Формирование первичных представлений о себе, других людях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Формирование первичных представлений об объектах окружающего мира, о свойствах и отношениях объектов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Формирование первичных представлений о малой Родине и Отечестве, представлений о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социокультурных</a:t>
            </a:r>
            <a:endParaRPr lang="ru-RU" sz="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ценностях нашего народа, об отечественных традициях и праздниках, о планете Земля как общем доме людей, о  многообразии стран и народов мира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Формирование первичных представлений об особенностях природы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Основные направления работы по познавательному развитию детей в дошкольном учреждении: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Развитие познавательно-исследовательской деятельности	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Приобщение к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социокультурным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ценностям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Формирование элементарных математических представлений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Ознакомление с миром природы</a:t>
            </a:r>
          </a:p>
          <a:p>
            <a:endParaRPr lang="ru-RU" sz="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35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  <a:b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«ХУДОЖЕСТВЕННО-ЭСТЕТИЧЕСКОЕ РАЗВИТИЕ»:</a:t>
            </a:r>
            <a:b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05834"/>
          </a:xfrm>
        </p:spPr>
        <p:txBody>
          <a:bodyPr>
            <a:normAutofit lnSpcReduction="10000"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Основная цель: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формирование интереса к эстетической стороне окружающей действительности; развитие эстетических чувств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детей; развитие детского художественного творчества, интереса к самостоятельной творческой деятельности.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Задачи художественно-эстетического развития по ФГОС ДО: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Развитие предпосылок ценностно-смыслового восприятия и понимания произведений искусства, мира природы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Становление эстетического отношения к окружающему миру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Формирование элементарных представлений о видах искусства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Восприятие музыки	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Восприятие художественной литературы, фольклора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Стимулирование сопереживания персонажам художественных произведений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Реализация самостоятельной творческой деятельности (изобразительной, конструктивно-модельной, музыкальной и др.)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Основные направления работы по художественно-эстетическому развитию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детей в дошкольном учреждении: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Приобщение к искусству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Изобразительная деятельность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Конструктивно-модельная деятельность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Музыкальная деятельность 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НАПРАВЛЕНИЯ ВЗАИМОДЕЙСТВИЯ С СЕМЬЯМИ</a:t>
            </a:r>
            <a:b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ВОСПИТАННИКОВ: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ВЗАИМОПОЗНАНИЕ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И     ВЗАИМОИНФОРМИРОВАНИЕ</a:t>
            </a: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(беседы, консультации, буклеты, памятки, папки-передвижки, анкетирование, посещение семей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на дому, сбор сведений о семье, проведение Дней открытых дверей, информирование через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сайт ДОУ)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НЕПРЕРЫВНОЕ ОБРАЗОВАНИЕ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ВОСПИТЫВАЮЩИХ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ВЗРОСЛЫХ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(родительские собрания, семинары-практикумы, тренинги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мастер-классы, круглые столы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СОВМЕСТНАЯ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ДЕЯТЕЛЬНОСТЬ  ПЕДАГОГОВ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, РОДИТЕЛЕЙ,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ДЕТЕЙ</a:t>
            </a: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(участие в проектной деятельности, праздники, фестивали, совместные походы и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экскурсии, выставки, совместное участие в конкурсах)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56453" y="1869988"/>
            <a:ext cx="4687331" cy="3995353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ПОЛНОЕ НАЗВАНИЕ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ОСНОВНАЯ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ОБРАЗОВАТЕЛЬНАЯ ПРОГРАММА  ДОШКОЛЬНОЙ ОБРАЗОВАТЕЛЬНОЙ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ОРГАНИЗАЦИИ: МУНИЦИПАЛЬНОГО БЮДЖЕТНОГО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ОБРАЗОВАТЕЛЬНОГО УЧРЕЖДЕНИЯ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«НАЧАЛЬНАЯ ШКОЛА-ДЕТСКИЙ САД  №68».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СОКРАЩЁННОЕ НАЗВАНИЕ: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МБОУ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СРОК РЕАЛИЗАЦИИ: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2018-2023г.г.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ОРИЕНТИРОВАНА НА ДЕТЕЙ В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ВОЗРАСТЕ ОТ 2 ДО 7 ЛЕТ.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mage-30-10-20-11-59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89686" y="1827785"/>
            <a:ext cx="2388973" cy="34100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НАПРАВЛЕНИЯ ВАРИАТИВНОЙ ЧАСТИ</a:t>
            </a:r>
            <a:b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ПРОГРАММЫ: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РЕГИОНАЛЬНЫЙ  КОМПОНЕНТ</a:t>
            </a:r>
          </a:p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ОСВОЕНИЕ НОВЫХ ОБРАЗОВАТЕЛЬНЫХ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ТЕХНОЛОГИЙ</a:t>
            </a:r>
          </a:p>
          <a:p>
            <a:pPr>
              <a:buNone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ДОПОЛНИТЕЛЬНОЕ ОБРАЗОВАНИЕ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КРУЖКАХ, СЕКЦИЯХ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СОДЕРЖАНИЕ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ОРГАНИЗАЦИОННОГО РАЗДЕЛА: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Организационный раздел включает в себя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материально-техническое обеспечение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обеспеченность методическими материалами и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средствами обучения и воспитания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организация режима пребывания детей в ДОО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особенности традиционных событий, праздников,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мероприятий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учебный план и комплексно-тематическое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планирование образовательной деятельности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особенности организации развивающей предметно-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пространственной среды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2811" y="3244334"/>
            <a:ext cx="68847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8886" y="790832"/>
            <a:ext cx="6406464" cy="277615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Образовательная программа разработана на основе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Федерального государственного образовательного стандарта дошкольного образования (ФГОСДО)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(Приказ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МОиН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РФ № 1155 от  17 октября 2013г) и с учётом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примерной общеобразовательной программы дошкольного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образования «От рождения до школы» под редакцией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Н.Е.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Вераксы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Т.С.Комаровой, М.А.Васильевой.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10165299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615896" y="3665538"/>
            <a:ext cx="1912207" cy="271054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5059" y="365127"/>
            <a:ext cx="7370291" cy="746981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ЦЕЛЬ  ОБРАЗОВАТЕЛЬНОЙ  ПРОГРАММЫ: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D3uygtuXkAARsY.jpg_larg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75675" y="2240265"/>
            <a:ext cx="2933241" cy="21999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4020066" y="1556952"/>
            <a:ext cx="449785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благоприятных условий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полноценного проживания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ребенком дошкольного детства,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основ базовой культуры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личности, всестороннее развитие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психических и физических качеств в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соответствии с возрастными и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индивидуальными особенностями,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подготовка к жизни в современном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обществе, формирование предпосылок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учебной деятельности, обеспечение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безопасности жизнедеятельности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дошкольника.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378942"/>
            <a:ext cx="7886700" cy="6137188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ЗАДАЧИ ПРОГРАММЫ: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Забота о здоровье, эмоциональном благополучии и своевременном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всестороннем развитии каждого ребенка;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Создание в группах атмосферы гуманного и доброжелательного отношения ко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всем воспитанникам, что позволит растить их общительными, добрыми,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любознательными, инициативными, стремящимися к самостоятельности и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творчеству;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Максимальное использование разнообразных видов детской деятельности; их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интеграция в целях повышения эффективности образовательного процесса;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Творческая организация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креативность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 процесса воспитания и обучения;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Вариативность использования образовательного материала, позволяющая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развивать творчество в соответствии с интересами и наклонностями каждого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ребенка;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Уважительное отношение к результатам детского творчества;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Единство подходов к воспитанию детей в условиях ДОУ и семьи;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Соблюдение в работе детского сада и начальной школы преемственности,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исключающей умственные и физические перегрузки в содержании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образования детей дошкольного возраста, обеспечивающей отсутствие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давления предметного обучения.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соответствии с требованиями ФГОС ДО</a:t>
            </a:r>
            <a:br>
              <a:rPr lang="ru-RU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 состоит из двух частей:</a:t>
            </a:r>
            <a:br>
              <a:rPr lang="ru-RU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0412" y="1833863"/>
            <a:ext cx="7535048" cy="361134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Обязательная часть ( объем не менее 60% от её общего объёма)</a:t>
            </a:r>
          </a:p>
          <a:p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Вариативная часть (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часть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формируемая участниками образовательных  отношений) – не более 40%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951B6C0-EDC6-4AC0-BBC7-2536E378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293" y="365126"/>
            <a:ext cx="7463480" cy="115887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ОБРАЗОВАТЕЛЬНАЯ ПРОГРАММА ДОО</a:t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ВКЛЮЧАЕТ ТРИ ОСНОВНЫХ РАЗДЕЛА: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7">
            <a:extLst>
              <a:ext uri="{FF2B5EF4-FFF2-40B4-BE49-F238E27FC236}">
                <a16:creationId xmlns="" xmlns:a16="http://schemas.microsoft.com/office/drawing/2014/main" id="{632990C1-BB5E-4CE9-ABE7-448AFECE8090}"/>
              </a:ext>
            </a:extLst>
          </p:cNvPr>
          <p:cNvGrpSpPr>
            <a:grpSpLocks/>
          </p:cNvGrpSpPr>
          <p:nvPr/>
        </p:nvGrpSpPr>
        <p:grpSpPr bwMode="auto">
          <a:xfrm>
            <a:off x="1976582" y="1884652"/>
            <a:ext cx="5758748" cy="555625"/>
            <a:chOff x="1248" y="2030"/>
            <a:chExt cx="3216" cy="350"/>
          </a:xfrm>
        </p:grpSpPr>
        <p:sp>
          <p:nvSpPr>
            <p:cNvPr id="10" name="Line 8">
              <a:extLst>
                <a:ext uri="{FF2B5EF4-FFF2-40B4-BE49-F238E27FC236}">
                  <a16:creationId xmlns="" xmlns:a16="http://schemas.microsoft.com/office/drawing/2014/main" id="{9FE75B3D-61AB-4432-B581-97A89E0D32DB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>
              <a:extLst>
                <a:ext uri="{FF2B5EF4-FFF2-40B4-BE49-F238E27FC236}">
                  <a16:creationId xmlns="" xmlns:a16="http://schemas.microsoft.com/office/drawing/2014/main" id="{B4B2649F-4536-4EC1-A678-DD7B94D397FE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2" name="Text Box 10">
              <a:extLst>
                <a:ext uri="{FF2B5EF4-FFF2-40B4-BE49-F238E27FC236}">
                  <a16:creationId xmlns="" xmlns:a16="http://schemas.microsoft.com/office/drawing/2014/main" id="{5FE51BF2-C84B-48EA-8C6F-B088956FF1B7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256" y="207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3" name="Text Box 11">
              <a:extLst>
                <a:ext uri="{FF2B5EF4-FFF2-40B4-BE49-F238E27FC236}">
                  <a16:creationId xmlns="" xmlns:a16="http://schemas.microsoft.com/office/drawing/2014/main" id="{C8ABD1A6-ADCF-42AF-9E8A-3B6F541604D1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044"/>
              <a:ext cx="10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="" xmlns:a16="http://schemas.microsoft.com/office/drawing/2014/main" id="{ED909E2E-ED57-48EF-8B82-0B8A4A70A2C0}"/>
              </a:ext>
            </a:extLst>
          </p:cNvPr>
          <p:cNvGrpSpPr>
            <a:grpSpLocks/>
          </p:cNvGrpSpPr>
          <p:nvPr/>
        </p:nvGrpSpPr>
        <p:grpSpPr bwMode="auto">
          <a:xfrm>
            <a:off x="2009533" y="2611394"/>
            <a:ext cx="5105401" cy="914401"/>
            <a:chOff x="1248" y="2640"/>
            <a:chExt cx="3216" cy="350"/>
          </a:xfrm>
        </p:grpSpPr>
        <p:sp>
          <p:nvSpPr>
            <p:cNvPr id="15" name="Line 13">
              <a:extLst>
                <a:ext uri="{FF2B5EF4-FFF2-40B4-BE49-F238E27FC236}">
                  <a16:creationId xmlns="" xmlns:a16="http://schemas.microsoft.com/office/drawing/2014/main" id="{57EEA3E2-B32A-4B61-83D8-6A39F4F5235D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="" xmlns:a16="http://schemas.microsoft.com/office/drawing/2014/main" id="{19960590-374A-47E8-91DF-2E54003F8225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7" name="Text Box 15">
              <a:extLst>
                <a:ext uri="{FF2B5EF4-FFF2-40B4-BE49-F238E27FC236}">
                  <a16:creationId xmlns="" xmlns:a16="http://schemas.microsoft.com/office/drawing/2014/main" id="{490E220D-8010-4924-A8D4-E2CDFC3F8C2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256" y="2682"/>
              <a:ext cx="116" cy="1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8" name="Text Box 16">
              <a:extLst>
                <a:ext uri="{FF2B5EF4-FFF2-40B4-BE49-F238E27FC236}">
                  <a16:creationId xmlns="" xmlns:a16="http://schemas.microsoft.com/office/drawing/2014/main" id="{7BF1EF27-AFF1-4DE5-B2B9-3EADF7849264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357" y="2654"/>
              <a:ext cx="162" cy="1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38" name="Прямоугольник 37"/>
          <p:cNvSpPr/>
          <p:nvPr/>
        </p:nvSpPr>
        <p:spPr>
          <a:xfrm>
            <a:off x="3023286" y="1672280"/>
            <a:ext cx="29656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ЦЕЛЕВОЙ</a:t>
            </a:r>
            <a:endParaRPr lang="ru-RU" sz="4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891481" y="2751438"/>
            <a:ext cx="47614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СОДЕРЖАТЕЛЬНЫЙ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14">
            <a:extLst>
              <a:ext uri="{FF2B5EF4-FFF2-40B4-BE49-F238E27FC236}">
                <a16:creationId xmlns="" xmlns:a16="http://schemas.microsoft.com/office/drawing/2014/main" id="{19960590-374A-47E8-91DF-2E54003F8225}"/>
              </a:ext>
            </a:extLst>
          </p:cNvPr>
          <p:cNvSpPr>
            <a:spLocks noChangeArrowheads="1"/>
          </p:cNvSpPr>
          <p:nvPr/>
        </p:nvSpPr>
        <p:spPr bwMode="gray">
          <a:xfrm rot="3419336">
            <a:off x="1916276" y="3856029"/>
            <a:ext cx="788997" cy="549462"/>
          </a:xfrm>
          <a:prstGeom prst="rect">
            <a:avLst/>
          </a:prstGeom>
          <a:solidFill>
            <a:srgbClr val="FFC000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006699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965622" y="3756454"/>
            <a:ext cx="51074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ОРГАНИЗАЦИОННЫЙ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0326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18984" y="1268627"/>
            <a:ext cx="8625016" cy="4999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780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Целевой раздел включает в себя: пояснительную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780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записку, цели и задачи программы, принципы и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780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подходы к её формированию, характеристики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780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особенностей развития детей, а также планируемые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780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освоения программы. Результаты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780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освоения образовательной программы представлены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780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виде целевых ориентиров дошкольного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780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образования, которые представляют собой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780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социально-нормативные возрастные характеристики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780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возможных достижений ребёнка на этапе завершения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780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уровня дошкольного образования.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2151" y="593125"/>
            <a:ext cx="72410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СОДЕРЖАНИЕ ЦЕЛЕВОГО РАЗДЕЛА: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28368" y="1653943"/>
            <a:ext cx="8155459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Ребенок интересуется окружающими предметами и активно действует с ними; эмоционально вовлечен в действия с игрушками и другими 18 предметами, стремится проявлять настойчивость в достижении результата своих действий.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игровом поведении; проявляет навыки опрятности.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Проявляет отрицательное отношение к грубости, жадности.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Соблюдает правила элементарной вежливости (самостоятельно или по напоминанию говорит «спасибо», «здравствуйте», «до свидания», «спокойной ночи» (в семье, в группе)); имеет первичные представления об элементарных правилах поведения в детском саду, дома, на улице и старается соблюдать их.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Владеет активной речью, включенной в общение; может обращаться с вопросами и просьбами, понимает речь взрослых; знает названия окружающих предметов и игрушек. Речь становится полноценным средством общения с другими детьми.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Стремится к общению со взрослыми и активно подражает им в движениях и действиях; появляются игры, в которых ребенок воспроизводит действия взрослого. Эмоционально откликается на игру, предложенную взрослым, принимает игровую задачу.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Проявляет интерес к сверстникам; наблюдает за их действиями и подражает им. Умеет играть рядом со сверстниками, не мешая им. Проявляет интерес к совместным играм небольшими группами.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Проявляет интерес к окружающему миру природы, с интересом участвует в сезонных наблюдениях.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Проявляет интерес к стихам, песням и сказкам, рассматриванию картинок, стремится двигаться под музыку; эмоционально откликается на различные произведения культуры и искусства.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пониманием следит за действиями героев кукольного театра; проявляет желание участвовать в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театрализованных и сюжетно-ролевых играх.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Проявляет интерес к продуктивной деятельности (рисование, лепка, конструирование, аппликация).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ребенка развита крупная моторика, он стремится осваивать различные виды движений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(бег, лазанье, перешагивание и пр.). С интересом участвует в подвижных играх с простым содержанием, несложными движениями.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6735" y="650789"/>
            <a:ext cx="7809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ЦЕЛЕВЫЕ ОРИЕНТИРЫ ОБРАЗОВАНИЯ В  </a:t>
            </a:r>
            <a:r>
              <a:rPr lang="ru-RU" sz="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РАННЕМ ВОЗРАСТЕ:</a:t>
            </a:r>
            <a:endParaRPr lang="ru-RU" sz="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2380</Words>
  <Application>Microsoft Office PowerPoint</Application>
  <PresentationFormat>Экран (4:3)</PresentationFormat>
  <Paragraphs>278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Муниципальное бюджетное Общеобразовательное учреждение  «Начальная школа- детский сад №68»</vt:lpstr>
      <vt:lpstr>ПОЛНОЕ НАЗВАНИЕ:   ОСНОВНАЯ ОБРАЗОВАТЕЛЬНАЯ ПРОГРАММА  ДОШКОЛЬНОЙ ОБРАЗОВАТЕЛЬНОЙ ОРГАНИЗАЦИИ: МУНИЦИПАЛЬНОГО БЮДЖЕТНОГО  ОБРАЗОВАТЕЛЬНОГО УЧРЕЖДЕНИЯ «НАЧАЛЬНАЯ ШКОЛА-ДЕТСКИЙ САД  №68».  СОКРАЩЁННОЕ НАЗВАНИЕ:  МБОУ  СРОК РЕАЛИЗАЦИИ:   2018-2023г.г.  ОРИЕНТИРОВАНА НА ДЕТЕЙ В ВОЗРАСТЕ ОТ 2 ДО 7 ЛЕТ.</vt:lpstr>
      <vt:lpstr>Образовательная программа разработана на основе Федерального государственного образовательного стандарта дошкольного образования (ФГОСДО)  (Приказ МОиН РФ № 1155 от  17 октября 2013г) и с учётом примерной общеобразовательной программы дошкольного образования «От рождения до школы» под редакцией  Н.Е. Вераксы, Т.С.Комаровой, М.А.Васильевой.</vt:lpstr>
      <vt:lpstr> ЦЕЛЬ  ОБРАЗОВАТЕЛЬНОЙ  ПРОГРАММЫ:</vt:lpstr>
      <vt:lpstr>Слайд 5</vt:lpstr>
      <vt:lpstr>В соответствии с требованиями ФГОС ДО программа состоит из двух частей: </vt:lpstr>
      <vt:lpstr>ОБРАЗОВАТЕЛЬНАЯ ПРОГРАММА ДОО ВКЛЮЧАЕТ ТРИ ОСНОВНЫХ РАЗДЕЛА:</vt:lpstr>
      <vt:lpstr>Слайд 8</vt:lpstr>
      <vt:lpstr>Слайд 9</vt:lpstr>
      <vt:lpstr>Слайд 10</vt:lpstr>
      <vt:lpstr>Слайд 11</vt:lpstr>
      <vt:lpstr>СОДЕРЖАТЕЛЬНЫЙ РАЗДЕЛ:</vt:lpstr>
      <vt:lpstr>ОБРАЗОВАТЕЛЬНЫЕ ОБЛАСТИ, ОБЕСПЕЧИВАЮЩИЕ РАЗНОСТОРОННЕЕ РАЗВИТИЕ ДЕТЕЙ ПО ФГОС ДО:</vt:lpstr>
      <vt:lpstr>ОБРАЗОВАТЕЛЬНАЯ ОБЛАСТЬ «ФИЗИЧЕСКОЕ РАЗВИТИЕ»:</vt:lpstr>
      <vt:lpstr> ОБРАЗОВАТЕЛЬНАЯ ОБЛАСТЬ «СОЦИАЛЬНО-КОММУНИКАТИВНОЕ РАЗВИТИЕ»: </vt:lpstr>
      <vt:lpstr>  ОБРАЗОВАТЕЛЬНАЯ ОБЛАСТЬ «РЕЧЕВОЕ РАЗВИТИЕ»: </vt:lpstr>
      <vt:lpstr>ОБРАЗОВАТЕЛЬНАЯ ОБЛАСТЬ «ПОЗНАВАТЕЛЬНОЕ РАЗВИТИЕ»: </vt:lpstr>
      <vt:lpstr> ОБРАЗОВАТЕЛЬНАЯ ОБЛАСТЬ «ХУДОЖЕСТВЕННО-ЭСТЕТИЧЕСКОЕ РАЗВИТИЕ»: </vt:lpstr>
      <vt:lpstr>НАПРАВЛЕНИЯ ВЗАИМОДЕЙСТВИЯ С СЕМЬЯМИ ВОСПИТАННИКОВ:</vt:lpstr>
      <vt:lpstr>НАПРАВЛЕНИЯ ВАРИАТИВНОЙ ЧАСТИ ПРОГРАММЫ:</vt:lpstr>
      <vt:lpstr>СОДЕРЖАНИЕ ОРГАНИЗАЦИОННОГО РАЗДЕЛА: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user</dc:creator>
  <cp:lastModifiedBy>tatiyana</cp:lastModifiedBy>
  <cp:revision>20</cp:revision>
  <dcterms:created xsi:type="dcterms:W3CDTF">2020-10-04T11:07:06Z</dcterms:created>
  <dcterms:modified xsi:type="dcterms:W3CDTF">2020-10-30T09:19:38Z</dcterms:modified>
</cp:coreProperties>
</file>